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6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FE477C-81BA-4096-81D6-B77BC588B6A2}" type="doc">
      <dgm:prSet loTypeId="urn:microsoft.com/office/officeart/2005/8/layout/default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2C68FE37-23E8-4507-A795-9F56934F2E4F}">
      <dgm:prSet phldrT="[Text]" custT="1"/>
      <dgm:spPr/>
      <dgm:t>
        <a:bodyPr/>
        <a:lstStyle/>
        <a:p>
          <a:r>
            <a:rPr lang="en-IN" sz="2400" dirty="0" smtClean="0"/>
            <a:t>CONNECTIVITY</a:t>
          </a:r>
          <a:endParaRPr lang="en-IN" sz="2400" dirty="0"/>
        </a:p>
      </dgm:t>
    </dgm:pt>
    <dgm:pt modelId="{BABAF0E6-21ED-497A-AF04-844BF4AF1B64}" type="parTrans" cxnId="{CE60FDB7-C34D-4D2C-A0C0-35049B719830}">
      <dgm:prSet/>
      <dgm:spPr/>
      <dgm:t>
        <a:bodyPr/>
        <a:lstStyle/>
        <a:p>
          <a:endParaRPr lang="en-IN"/>
        </a:p>
      </dgm:t>
    </dgm:pt>
    <dgm:pt modelId="{10D93B50-4C2A-4B1B-9BEE-2BF1A583D7B2}" type="sibTrans" cxnId="{CE60FDB7-C34D-4D2C-A0C0-35049B719830}">
      <dgm:prSet/>
      <dgm:spPr/>
      <dgm:t>
        <a:bodyPr/>
        <a:lstStyle/>
        <a:p>
          <a:endParaRPr lang="en-IN"/>
        </a:p>
      </dgm:t>
    </dgm:pt>
    <dgm:pt modelId="{271A5464-68A7-44A0-8D80-11F55DBBC1E0}">
      <dgm:prSet phldrT="[Text]" custT="1"/>
      <dgm:spPr/>
      <dgm:t>
        <a:bodyPr/>
        <a:lstStyle/>
        <a:p>
          <a:r>
            <a:rPr lang="en-IN" sz="2800" dirty="0" smtClean="0"/>
            <a:t>ECONOMIC ACTIVITIES</a:t>
          </a:r>
          <a:endParaRPr lang="en-IN" sz="2800" dirty="0"/>
        </a:p>
      </dgm:t>
    </dgm:pt>
    <dgm:pt modelId="{FA1990EF-CCA0-435F-9F6D-49BDEB5585AB}" type="parTrans" cxnId="{56F7AEC6-487F-4316-AC9A-8A72B289D90F}">
      <dgm:prSet/>
      <dgm:spPr/>
      <dgm:t>
        <a:bodyPr/>
        <a:lstStyle/>
        <a:p>
          <a:endParaRPr lang="en-IN"/>
        </a:p>
      </dgm:t>
    </dgm:pt>
    <dgm:pt modelId="{34364867-B37A-4365-980D-0225B9379DC7}" type="sibTrans" cxnId="{56F7AEC6-487F-4316-AC9A-8A72B289D90F}">
      <dgm:prSet/>
      <dgm:spPr/>
      <dgm:t>
        <a:bodyPr/>
        <a:lstStyle/>
        <a:p>
          <a:endParaRPr lang="en-IN"/>
        </a:p>
      </dgm:t>
    </dgm:pt>
    <dgm:pt modelId="{F9D4C0EC-1CFB-4361-9873-E0E0163A47C1}">
      <dgm:prSet phldrT="[Text]" custT="1"/>
      <dgm:spPr/>
      <dgm:t>
        <a:bodyPr/>
        <a:lstStyle/>
        <a:p>
          <a:r>
            <a:rPr lang="en-IN" sz="2800" dirty="0" smtClean="0"/>
            <a:t>EDUCATION </a:t>
          </a:r>
          <a:endParaRPr lang="en-IN" sz="2800" dirty="0"/>
        </a:p>
      </dgm:t>
    </dgm:pt>
    <dgm:pt modelId="{EE7C8835-83F0-45D9-8BCF-FB31D5EE491E}" type="parTrans" cxnId="{97E6DCF2-0918-46A3-9143-887830814D8C}">
      <dgm:prSet/>
      <dgm:spPr/>
      <dgm:t>
        <a:bodyPr/>
        <a:lstStyle/>
        <a:p>
          <a:endParaRPr lang="en-IN"/>
        </a:p>
      </dgm:t>
    </dgm:pt>
    <dgm:pt modelId="{26B7ED12-270F-4466-9037-68B5C404BF71}" type="sibTrans" cxnId="{97E6DCF2-0918-46A3-9143-887830814D8C}">
      <dgm:prSet/>
      <dgm:spPr/>
      <dgm:t>
        <a:bodyPr/>
        <a:lstStyle/>
        <a:p>
          <a:endParaRPr lang="en-IN"/>
        </a:p>
      </dgm:t>
    </dgm:pt>
    <dgm:pt modelId="{93D5AD0A-0F76-43EE-92C1-5DFE09A40985}">
      <dgm:prSet phldrT="[Text]" custT="1"/>
      <dgm:spPr/>
      <dgm:t>
        <a:bodyPr/>
        <a:lstStyle/>
        <a:p>
          <a:r>
            <a:rPr lang="en-IN" sz="2800" dirty="0" smtClean="0"/>
            <a:t>MEDICAL FACILITIES</a:t>
          </a:r>
          <a:endParaRPr lang="en-IN" sz="2800" dirty="0"/>
        </a:p>
      </dgm:t>
    </dgm:pt>
    <dgm:pt modelId="{8282902D-5D04-45FA-AFE2-D68451990E74}" type="parTrans" cxnId="{A8014916-9F26-4C05-82AB-AD66F530EAC0}">
      <dgm:prSet/>
      <dgm:spPr/>
      <dgm:t>
        <a:bodyPr/>
        <a:lstStyle/>
        <a:p>
          <a:endParaRPr lang="en-IN"/>
        </a:p>
      </dgm:t>
    </dgm:pt>
    <dgm:pt modelId="{D267E71A-6336-4BDD-B1E2-7184C54C8978}" type="sibTrans" cxnId="{A8014916-9F26-4C05-82AB-AD66F530EAC0}">
      <dgm:prSet/>
      <dgm:spPr/>
      <dgm:t>
        <a:bodyPr/>
        <a:lstStyle/>
        <a:p>
          <a:endParaRPr lang="en-IN"/>
        </a:p>
      </dgm:t>
    </dgm:pt>
    <dgm:pt modelId="{0FD43760-5948-4CCF-B3BD-D41E6282D899}">
      <dgm:prSet phldrT="[Text]" custT="1"/>
      <dgm:spPr/>
      <dgm:t>
        <a:bodyPr/>
        <a:lstStyle/>
        <a:p>
          <a:r>
            <a:rPr lang="en-IN" sz="2800" dirty="0" smtClean="0"/>
            <a:t>ELECTRICITY</a:t>
          </a:r>
          <a:endParaRPr lang="en-IN" sz="2800" dirty="0"/>
        </a:p>
      </dgm:t>
    </dgm:pt>
    <dgm:pt modelId="{F0349E35-85E0-4BCD-8EB7-44499D9D19B9}" type="parTrans" cxnId="{D7506692-10CF-4B25-936A-3314E8578E8E}">
      <dgm:prSet/>
      <dgm:spPr/>
      <dgm:t>
        <a:bodyPr/>
        <a:lstStyle/>
        <a:p>
          <a:endParaRPr lang="en-IN"/>
        </a:p>
      </dgm:t>
    </dgm:pt>
    <dgm:pt modelId="{74008FE0-4A4A-4D64-9B08-117A47F2BAF6}" type="sibTrans" cxnId="{D7506692-10CF-4B25-936A-3314E8578E8E}">
      <dgm:prSet/>
      <dgm:spPr/>
      <dgm:t>
        <a:bodyPr/>
        <a:lstStyle/>
        <a:p>
          <a:endParaRPr lang="en-IN"/>
        </a:p>
      </dgm:t>
    </dgm:pt>
    <dgm:pt modelId="{E184EFCF-0FC8-4036-B237-24497BD6E78B}" type="pres">
      <dgm:prSet presAssocID="{91FE477C-81BA-4096-81D6-B77BC588B6A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7A19CFBA-4519-43AA-B683-C9451FB83923}" type="pres">
      <dgm:prSet presAssocID="{2C68FE37-23E8-4507-A795-9F56934F2E4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BC0FDF00-A94A-4096-90C5-0DBFC7DECA3D}" type="pres">
      <dgm:prSet presAssocID="{10D93B50-4C2A-4B1B-9BEE-2BF1A583D7B2}" presName="sibTrans" presStyleCnt="0"/>
      <dgm:spPr/>
    </dgm:pt>
    <dgm:pt modelId="{169490F9-F86D-41A1-81BD-ED78139592FF}" type="pres">
      <dgm:prSet presAssocID="{271A5464-68A7-44A0-8D80-11F55DBBC1E0}" presName="node" presStyleLbl="node1" presStyleIdx="1" presStyleCnt="5" custLinFactNeighborX="1560" custLinFactNeighborY="-1758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4B42484B-34B2-47B8-B666-ED73D4416321}" type="pres">
      <dgm:prSet presAssocID="{34364867-B37A-4365-980D-0225B9379DC7}" presName="sibTrans" presStyleCnt="0"/>
      <dgm:spPr/>
    </dgm:pt>
    <dgm:pt modelId="{2F930424-BCD4-46D0-82BA-62D016639A19}" type="pres">
      <dgm:prSet presAssocID="{F9D4C0EC-1CFB-4361-9873-E0E0163A47C1}" presName="node" presStyleLbl="node1" presStyleIdx="2" presStyleCnt="5" custLinFactNeighborX="184" custLinFactNeighborY="313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167DF036-89AC-42B3-80C2-A7199C97F69E}" type="pres">
      <dgm:prSet presAssocID="{26B7ED12-270F-4466-9037-68B5C404BF71}" presName="sibTrans" presStyleCnt="0"/>
      <dgm:spPr/>
    </dgm:pt>
    <dgm:pt modelId="{74B5CD47-D4B4-432B-93C3-86AC1BD5BEE0}" type="pres">
      <dgm:prSet presAssocID="{93D5AD0A-0F76-43EE-92C1-5DFE09A4098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992AB710-6704-42BD-815C-4E7FB5BBEEF5}" type="pres">
      <dgm:prSet presAssocID="{D267E71A-6336-4BDD-B1E2-7184C54C8978}" presName="sibTrans" presStyleCnt="0"/>
      <dgm:spPr/>
    </dgm:pt>
    <dgm:pt modelId="{7862A3D1-E182-4C74-8F34-74A39E09A6E9}" type="pres">
      <dgm:prSet presAssocID="{0FD43760-5948-4CCF-B3BD-D41E6282D89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8AA7CE64-0FBB-4951-94BB-AF27736EABE6}" type="presOf" srcId="{F9D4C0EC-1CFB-4361-9873-E0E0163A47C1}" destId="{2F930424-BCD4-46D0-82BA-62D016639A19}" srcOrd="0" destOrd="0" presId="urn:microsoft.com/office/officeart/2005/8/layout/default"/>
    <dgm:cxn modelId="{56F7AEC6-487F-4316-AC9A-8A72B289D90F}" srcId="{91FE477C-81BA-4096-81D6-B77BC588B6A2}" destId="{271A5464-68A7-44A0-8D80-11F55DBBC1E0}" srcOrd="1" destOrd="0" parTransId="{FA1990EF-CCA0-435F-9F6D-49BDEB5585AB}" sibTransId="{34364867-B37A-4365-980D-0225B9379DC7}"/>
    <dgm:cxn modelId="{C1CDE0B0-CF38-4ECD-8BCE-F2BF0F996520}" type="presOf" srcId="{2C68FE37-23E8-4507-A795-9F56934F2E4F}" destId="{7A19CFBA-4519-43AA-B683-C9451FB83923}" srcOrd="0" destOrd="0" presId="urn:microsoft.com/office/officeart/2005/8/layout/default"/>
    <dgm:cxn modelId="{EB6C718C-8198-45F8-9D8A-8815CD8D1575}" type="presOf" srcId="{93D5AD0A-0F76-43EE-92C1-5DFE09A40985}" destId="{74B5CD47-D4B4-432B-93C3-86AC1BD5BEE0}" srcOrd="0" destOrd="0" presId="urn:microsoft.com/office/officeart/2005/8/layout/default"/>
    <dgm:cxn modelId="{CE60FDB7-C34D-4D2C-A0C0-35049B719830}" srcId="{91FE477C-81BA-4096-81D6-B77BC588B6A2}" destId="{2C68FE37-23E8-4507-A795-9F56934F2E4F}" srcOrd="0" destOrd="0" parTransId="{BABAF0E6-21ED-497A-AF04-844BF4AF1B64}" sibTransId="{10D93B50-4C2A-4B1B-9BEE-2BF1A583D7B2}"/>
    <dgm:cxn modelId="{D7506692-10CF-4B25-936A-3314E8578E8E}" srcId="{91FE477C-81BA-4096-81D6-B77BC588B6A2}" destId="{0FD43760-5948-4CCF-B3BD-D41E6282D899}" srcOrd="4" destOrd="0" parTransId="{F0349E35-85E0-4BCD-8EB7-44499D9D19B9}" sibTransId="{74008FE0-4A4A-4D64-9B08-117A47F2BAF6}"/>
    <dgm:cxn modelId="{97557549-4257-415F-AEF1-A5C695EF3C3C}" type="presOf" srcId="{271A5464-68A7-44A0-8D80-11F55DBBC1E0}" destId="{169490F9-F86D-41A1-81BD-ED78139592FF}" srcOrd="0" destOrd="0" presId="urn:microsoft.com/office/officeart/2005/8/layout/default"/>
    <dgm:cxn modelId="{92FF72C8-F5D9-46DD-8FB0-9B60B29EDF2A}" type="presOf" srcId="{0FD43760-5948-4CCF-B3BD-D41E6282D899}" destId="{7862A3D1-E182-4C74-8F34-74A39E09A6E9}" srcOrd="0" destOrd="0" presId="urn:microsoft.com/office/officeart/2005/8/layout/default"/>
    <dgm:cxn modelId="{DD1DC0BC-AC45-4862-B028-415991C4C5A4}" type="presOf" srcId="{91FE477C-81BA-4096-81D6-B77BC588B6A2}" destId="{E184EFCF-0FC8-4036-B237-24497BD6E78B}" srcOrd="0" destOrd="0" presId="urn:microsoft.com/office/officeart/2005/8/layout/default"/>
    <dgm:cxn modelId="{97E6DCF2-0918-46A3-9143-887830814D8C}" srcId="{91FE477C-81BA-4096-81D6-B77BC588B6A2}" destId="{F9D4C0EC-1CFB-4361-9873-E0E0163A47C1}" srcOrd="2" destOrd="0" parTransId="{EE7C8835-83F0-45D9-8BCF-FB31D5EE491E}" sibTransId="{26B7ED12-270F-4466-9037-68B5C404BF71}"/>
    <dgm:cxn modelId="{A8014916-9F26-4C05-82AB-AD66F530EAC0}" srcId="{91FE477C-81BA-4096-81D6-B77BC588B6A2}" destId="{93D5AD0A-0F76-43EE-92C1-5DFE09A40985}" srcOrd="3" destOrd="0" parTransId="{8282902D-5D04-45FA-AFE2-D68451990E74}" sibTransId="{D267E71A-6336-4BDD-B1E2-7184C54C8978}"/>
    <dgm:cxn modelId="{ECC8EB01-F522-42DA-9187-C6540B40CE4C}" type="presParOf" srcId="{E184EFCF-0FC8-4036-B237-24497BD6E78B}" destId="{7A19CFBA-4519-43AA-B683-C9451FB83923}" srcOrd="0" destOrd="0" presId="urn:microsoft.com/office/officeart/2005/8/layout/default"/>
    <dgm:cxn modelId="{6488206D-DEA1-4748-9D22-995B1A09C43D}" type="presParOf" srcId="{E184EFCF-0FC8-4036-B237-24497BD6E78B}" destId="{BC0FDF00-A94A-4096-90C5-0DBFC7DECA3D}" srcOrd="1" destOrd="0" presId="urn:microsoft.com/office/officeart/2005/8/layout/default"/>
    <dgm:cxn modelId="{749502AA-8D1A-489D-BE2C-8A48FF3B217B}" type="presParOf" srcId="{E184EFCF-0FC8-4036-B237-24497BD6E78B}" destId="{169490F9-F86D-41A1-81BD-ED78139592FF}" srcOrd="2" destOrd="0" presId="urn:microsoft.com/office/officeart/2005/8/layout/default"/>
    <dgm:cxn modelId="{A0226272-B671-4609-A9B6-2C44FA6FA9E0}" type="presParOf" srcId="{E184EFCF-0FC8-4036-B237-24497BD6E78B}" destId="{4B42484B-34B2-47B8-B666-ED73D4416321}" srcOrd="3" destOrd="0" presId="urn:microsoft.com/office/officeart/2005/8/layout/default"/>
    <dgm:cxn modelId="{E3467355-4544-4B73-A9C1-9EFD88084883}" type="presParOf" srcId="{E184EFCF-0FC8-4036-B237-24497BD6E78B}" destId="{2F930424-BCD4-46D0-82BA-62D016639A19}" srcOrd="4" destOrd="0" presId="urn:microsoft.com/office/officeart/2005/8/layout/default"/>
    <dgm:cxn modelId="{C3EBE74E-994D-423E-83AF-EA2E6F223AC3}" type="presParOf" srcId="{E184EFCF-0FC8-4036-B237-24497BD6E78B}" destId="{167DF036-89AC-42B3-80C2-A7199C97F69E}" srcOrd="5" destOrd="0" presId="urn:microsoft.com/office/officeart/2005/8/layout/default"/>
    <dgm:cxn modelId="{93FB86BC-CAC9-4F89-8DDA-5765A2D8421A}" type="presParOf" srcId="{E184EFCF-0FC8-4036-B237-24497BD6E78B}" destId="{74B5CD47-D4B4-432B-93C3-86AC1BD5BEE0}" srcOrd="6" destOrd="0" presId="urn:microsoft.com/office/officeart/2005/8/layout/default"/>
    <dgm:cxn modelId="{63651855-44EF-4FC3-AA9E-96AF2CD57EE2}" type="presParOf" srcId="{E184EFCF-0FC8-4036-B237-24497BD6E78B}" destId="{992AB710-6704-42BD-815C-4E7FB5BBEEF5}" srcOrd="7" destOrd="0" presId="urn:microsoft.com/office/officeart/2005/8/layout/default"/>
    <dgm:cxn modelId="{8CAE3CD2-2913-4579-A8CC-D8194E8C6DCA}" type="presParOf" srcId="{E184EFCF-0FC8-4036-B237-24497BD6E78B}" destId="{7862A3D1-E182-4C74-8F34-74A39E09A6E9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4B2D00-E04A-4D1B-8377-0B8ED362E6BF}" type="doc">
      <dgm:prSet loTypeId="urn:microsoft.com/office/officeart/2005/8/layout/radial1" loCatId="cycle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en-IN"/>
        </a:p>
      </dgm:t>
    </dgm:pt>
    <dgm:pt modelId="{8BCD6AF1-0E95-44C4-A4C2-6988CD59C2D0}">
      <dgm:prSet phldrT="[Text]"/>
      <dgm:spPr/>
      <dgm:t>
        <a:bodyPr/>
        <a:lstStyle/>
        <a:p>
          <a:r>
            <a:rPr lang="en-IN" dirty="0" smtClean="0"/>
            <a:t>CREDIT TO SMALL FARMERS </a:t>
          </a:r>
          <a:endParaRPr lang="en-IN" dirty="0"/>
        </a:p>
      </dgm:t>
    </dgm:pt>
    <dgm:pt modelId="{86C02C08-9329-476D-8746-F35CCF55A5FD}" type="parTrans" cxnId="{6696ED31-6153-4D6A-A692-5D323E9BD6EC}">
      <dgm:prSet/>
      <dgm:spPr/>
      <dgm:t>
        <a:bodyPr/>
        <a:lstStyle/>
        <a:p>
          <a:endParaRPr lang="en-IN"/>
        </a:p>
      </dgm:t>
    </dgm:pt>
    <dgm:pt modelId="{B5CE2102-CBAA-4C57-B30C-A27EE565DE62}" type="sibTrans" cxnId="{6696ED31-6153-4D6A-A692-5D323E9BD6EC}">
      <dgm:prSet/>
      <dgm:spPr/>
      <dgm:t>
        <a:bodyPr/>
        <a:lstStyle/>
        <a:p>
          <a:endParaRPr lang="en-IN"/>
        </a:p>
      </dgm:t>
    </dgm:pt>
    <dgm:pt modelId="{3ECCFCD7-2B98-4526-A643-3743DB765932}">
      <dgm:prSet phldrT="[Text]"/>
      <dgm:spPr/>
      <dgm:t>
        <a:bodyPr/>
        <a:lstStyle/>
        <a:p>
          <a:r>
            <a:rPr lang="en-IN" dirty="0" smtClean="0">
              <a:solidFill>
                <a:schemeClr val="tx1"/>
              </a:solidFill>
            </a:rPr>
            <a:t>MONEY LENDERS</a:t>
          </a:r>
          <a:endParaRPr lang="en-IN" dirty="0">
            <a:solidFill>
              <a:schemeClr val="tx1"/>
            </a:solidFill>
          </a:endParaRPr>
        </a:p>
      </dgm:t>
    </dgm:pt>
    <dgm:pt modelId="{820429B4-7E89-4295-89E3-0FC70A8FC4FF}" type="parTrans" cxnId="{00708102-B1F7-4CD9-BDBC-DCE5E1CC6620}">
      <dgm:prSet/>
      <dgm:spPr/>
      <dgm:t>
        <a:bodyPr/>
        <a:lstStyle/>
        <a:p>
          <a:endParaRPr lang="en-IN"/>
        </a:p>
      </dgm:t>
    </dgm:pt>
    <dgm:pt modelId="{EF6012D7-79F7-49CA-8651-2785C517AB7F}" type="sibTrans" cxnId="{00708102-B1F7-4CD9-BDBC-DCE5E1CC6620}">
      <dgm:prSet/>
      <dgm:spPr/>
      <dgm:t>
        <a:bodyPr/>
        <a:lstStyle/>
        <a:p>
          <a:endParaRPr lang="en-IN"/>
        </a:p>
      </dgm:t>
    </dgm:pt>
    <dgm:pt modelId="{0303766E-37A2-44CF-AC05-C8C9C2A533A7}">
      <dgm:prSet phldrT="[Text]"/>
      <dgm:spPr/>
      <dgm:t>
        <a:bodyPr/>
        <a:lstStyle/>
        <a:p>
          <a:r>
            <a:rPr lang="en-IN" dirty="0" smtClean="0">
              <a:solidFill>
                <a:schemeClr val="tx1"/>
              </a:solidFill>
            </a:rPr>
            <a:t>LARGE FARMERS AND RELATIVES </a:t>
          </a:r>
          <a:endParaRPr lang="en-IN" dirty="0">
            <a:solidFill>
              <a:schemeClr val="tx1"/>
            </a:solidFill>
          </a:endParaRPr>
        </a:p>
      </dgm:t>
    </dgm:pt>
    <dgm:pt modelId="{503E07E3-4B5B-474B-9AC0-6E81542DF9F8}" type="parTrans" cxnId="{54B51951-FE95-4178-9C2B-F9395BFC46B3}">
      <dgm:prSet/>
      <dgm:spPr/>
      <dgm:t>
        <a:bodyPr/>
        <a:lstStyle/>
        <a:p>
          <a:endParaRPr lang="en-IN"/>
        </a:p>
      </dgm:t>
    </dgm:pt>
    <dgm:pt modelId="{84E44704-390F-4238-A15B-F9D0069E3710}" type="sibTrans" cxnId="{54B51951-FE95-4178-9C2B-F9395BFC46B3}">
      <dgm:prSet/>
      <dgm:spPr/>
      <dgm:t>
        <a:bodyPr/>
        <a:lstStyle/>
        <a:p>
          <a:endParaRPr lang="en-IN"/>
        </a:p>
      </dgm:t>
    </dgm:pt>
    <dgm:pt modelId="{438CE119-1B88-4322-9D97-D4E23243E4E0}">
      <dgm:prSet phldrT="[Text]"/>
      <dgm:spPr/>
      <dgm:t>
        <a:bodyPr/>
        <a:lstStyle/>
        <a:p>
          <a:r>
            <a:rPr lang="en-IN" dirty="0" smtClean="0">
              <a:solidFill>
                <a:schemeClr val="tx1"/>
              </a:solidFill>
            </a:rPr>
            <a:t>TRADERS</a:t>
          </a:r>
          <a:endParaRPr lang="en-IN" dirty="0">
            <a:solidFill>
              <a:schemeClr val="tx1"/>
            </a:solidFill>
          </a:endParaRPr>
        </a:p>
      </dgm:t>
    </dgm:pt>
    <dgm:pt modelId="{3A4B5B68-06AF-44E3-AF1C-38F021890B41}" type="parTrans" cxnId="{19D33081-55DF-4713-8A0F-984F463E9758}">
      <dgm:prSet/>
      <dgm:spPr/>
      <dgm:t>
        <a:bodyPr/>
        <a:lstStyle/>
        <a:p>
          <a:endParaRPr lang="en-IN"/>
        </a:p>
      </dgm:t>
    </dgm:pt>
    <dgm:pt modelId="{B8B7BA43-DD86-47DF-9845-0021D309121C}" type="sibTrans" cxnId="{19D33081-55DF-4713-8A0F-984F463E9758}">
      <dgm:prSet/>
      <dgm:spPr/>
      <dgm:t>
        <a:bodyPr/>
        <a:lstStyle/>
        <a:p>
          <a:endParaRPr lang="en-IN"/>
        </a:p>
      </dgm:t>
    </dgm:pt>
    <dgm:pt modelId="{536CA475-CAD0-4474-A1DB-2C3291D4F896}" type="pres">
      <dgm:prSet presAssocID="{654B2D00-E04A-4D1B-8377-0B8ED362E6B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36A30F5E-4DAD-4AAE-9393-57CA18D5367D}" type="pres">
      <dgm:prSet presAssocID="{8BCD6AF1-0E95-44C4-A4C2-6988CD59C2D0}" presName="centerShape" presStyleLbl="node0" presStyleIdx="0" presStyleCnt="1" custScaleX="107255" custLinFactNeighborX="1097" custLinFactNeighborY="-5831"/>
      <dgm:spPr/>
      <dgm:t>
        <a:bodyPr/>
        <a:lstStyle/>
        <a:p>
          <a:endParaRPr lang="en-IN"/>
        </a:p>
      </dgm:t>
    </dgm:pt>
    <dgm:pt modelId="{F8086CB5-5C7E-409B-B8EC-DA098302DE61}" type="pres">
      <dgm:prSet presAssocID="{820429B4-7E89-4295-89E3-0FC70A8FC4FF}" presName="Name9" presStyleLbl="parChTrans1D2" presStyleIdx="0" presStyleCnt="3"/>
      <dgm:spPr/>
      <dgm:t>
        <a:bodyPr/>
        <a:lstStyle/>
        <a:p>
          <a:endParaRPr lang="en-IN"/>
        </a:p>
      </dgm:t>
    </dgm:pt>
    <dgm:pt modelId="{92A14805-983A-4DCC-8532-D467658D5A30}" type="pres">
      <dgm:prSet presAssocID="{820429B4-7E89-4295-89E3-0FC70A8FC4FF}" presName="connTx" presStyleLbl="parChTrans1D2" presStyleIdx="0" presStyleCnt="3"/>
      <dgm:spPr/>
      <dgm:t>
        <a:bodyPr/>
        <a:lstStyle/>
        <a:p>
          <a:endParaRPr lang="en-IN"/>
        </a:p>
      </dgm:t>
    </dgm:pt>
    <dgm:pt modelId="{F9FD4BAA-92B0-46E6-8004-FD505D2B51B2}" type="pres">
      <dgm:prSet presAssocID="{3ECCFCD7-2B98-4526-A643-3743DB765932}" presName="node" presStyleLbl="node1" presStyleIdx="0" presStyleCnt="3" custRadScaleRad="103728" custRadScaleInc="4585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B41AE738-8048-42A8-A453-AFEAD7AB8A89}" type="pres">
      <dgm:prSet presAssocID="{503E07E3-4B5B-474B-9AC0-6E81542DF9F8}" presName="Name9" presStyleLbl="parChTrans1D2" presStyleIdx="1" presStyleCnt="3"/>
      <dgm:spPr/>
      <dgm:t>
        <a:bodyPr/>
        <a:lstStyle/>
        <a:p>
          <a:endParaRPr lang="en-IN"/>
        </a:p>
      </dgm:t>
    </dgm:pt>
    <dgm:pt modelId="{7955763B-FB1E-4D6E-8480-6ABC9AA4C1B5}" type="pres">
      <dgm:prSet presAssocID="{503E07E3-4B5B-474B-9AC0-6E81542DF9F8}" presName="connTx" presStyleLbl="parChTrans1D2" presStyleIdx="1" presStyleCnt="3"/>
      <dgm:spPr/>
      <dgm:t>
        <a:bodyPr/>
        <a:lstStyle/>
        <a:p>
          <a:endParaRPr lang="en-IN"/>
        </a:p>
      </dgm:t>
    </dgm:pt>
    <dgm:pt modelId="{F862E312-3A60-4FB8-9AFB-4A928EB20ED6}" type="pres">
      <dgm:prSet presAssocID="{0303766E-37A2-44CF-AC05-C8C9C2A533A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1498E1C8-09AD-44CE-86CB-482898D873BF}" type="pres">
      <dgm:prSet presAssocID="{3A4B5B68-06AF-44E3-AF1C-38F021890B41}" presName="Name9" presStyleLbl="parChTrans1D2" presStyleIdx="2" presStyleCnt="3"/>
      <dgm:spPr/>
      <dgm:t>
        <a:bodyPr/>
        <a:lstStyle/>
        <a:p>
          <a:endParaRPr lang="en-IN"/>
        </a:p>
      </dgm:t>
    </dgm:pt>
    <dgm:pt modelId="{2A8ECEC9-BBA8-4505-93AB-8583AC2B5D48}" type="pres">
      <dgm:prSet presAssocID="{3A4B5B68-06AF-44E3-AF1C-38F021890B41}" presName="connTx" presStyleLbl="parChTrans1D2" presStyleIdx="2" presStyleCnt="3"/>
      <dgm:spPr/>
      <dgm:t>
        <a:bodyPr/>
        <a:lstStyle/>
        <a:p>
          <a:endParaRPr lang="en-IN"/>
        </a:p>
      </dgm:t>
    </dgm:pt>
    <dgm:pt modelId="{4BA55A99-923D-47E6-9D8B-39E336F5CDF6}" type="pres">
      <dgm:prSet presAssocID="{438CE119-1B88-4322-9D97-D4E23243E4E0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F60BD114-F2B6-427C-A77D-8994A16E3037}" type="presOf" srcId="{438CE119-1B88-4322-9D97-D4E23243E4E0}" destId="{4BA55A99-923D-47E6-9D8B-39E336F5CDF6}" srcOrd="0" destOrd="0" presId="urn:microsoft.com/office/officeart/2005/8/layout/radial1"/>
    <dgm:cxn modelId="{6696ED31-6153-4D6A-A692-5D323E9BD6EC}" srcId="{654B2D00-E04A-4D1B-8377-0B8ED362E6BF}" destId="{8BCD6AF1-0E95-44C4-A4C2-6988CD59C2D0}" srcOrd="0" destOrd="0" parTransId="{86C02C08-9329-476D-8746-F35CCF55A5FD}" sibTransId="{B5CE2102-CBAA-4C57-B30C-A27EE565DE62}"/>
    <dgm:cxn modelId="{D020AE28-9C62-4456-A275-AC6C36AE96A6}" type="presOf" srcId="{0303766E-37A2-44CF-AC05-C8C9C2A533A7}" destId="{F862E312-3A60-4FB8-9AFB-4A928EB20ED6}" srcOrd="0" destOrd="0" presId="urn:microsoft.com/office/officeart/2005/8/layout/radial1"/>
    <dgm:cxn modelId="{35E0F573-6FB4-457D-9F5A-D805AB586B73}" type="presOf" srcId="{503E07E3-4B5B-474B-9AC0-6E81542DF9F8}" destId="{7955763B-FB1E-4D6E-8480-6ABC9AA4C1B5}" srcOrd="1" destOrd="0" presId="urn:microsoft.com/office/officeart/2005/8/layout/radial1"/>
    <dgm:cxn modelId="{CDA3E55A-5421-40A0-8B2B-02224ACA4E7E}" type="presOf" srcId="{3A4B5B68-06AF-44E3-AF1C-38F021890B41}" destId="{1498E1C8-09AD-44CE-86CB-482898D873BF}" srcOrd="0" destOrd="0" presId="urn:microsoft.com/office/officeart/2005/8/layout/radial1"/>
    <dgm:cxn modelId="{00708102-B1F7-4CD9-BDBC-DCE5E1CC6620}" srcId="{8BCD6AF1-0E95-44C4-A4C2-6988CD59C2D0}" destId="{3ECCFCD7-2B98-4526-A643-3743DB765932}" srcOrd="0" destOrd="0" parTransId="{820429B4-7E89-4295-89E3-0FC70A8FC4FF}" sibTransId="{EF6012D7-79F7-49CA-8651-2785C517AB7F}"/>
    <dgm:cxn modelId="{2D30C8A5-CF3E-4C23-914B-DE2C07A3AC8E}" type="presOf" srcId="{8BCD6AF1-0E95-44C4-A4C2-6988CD59C2D0}" destId="{36A30F5E-4DAD-4AAE-9393-57CA18D5367D}" srcOrd="0" destOrd="0" presId="urn:microsoft.com/office/officeart/2005/8/layout/radial1"/>
    <dgm:cxn modelId="{C026D172-6655-4E97-A884-EAB08D7CA16E}" type="presOf" srcId="{820429B4-7E89-4295-89E3-0FC70A8FC4FF}" destId="{92A14805-983A-4DCC-8532-D467658D5A30}" srcOrd="1" destOrd="0" presId="urn:microsoft.com/office/officeart/2005/8/layout/radial1"/>
    <dgm:cxn modelId="{82BDDFF6-03FB-416F-AE94-2808134920F4}" type="presOf" srcId="{3ECCFCD7-2B98-4526-A643-3743DB765932}" destId="{F9FD4BAA-92B0-46E6-8004-FD505D2B51B2}" srcOrd="0" destOrd="0" presId="urn:microsoft.com/office/officeart/2005/8/layout/radial1"/>
    <dgm:cxn modelId="{19D33081-55DF-4713-8A0F-984F463E9758}" srcId="{8BCD6AF1-0E95-44C4-A4C2-6988CD59C2D0}" destId="{438CE119-1B88-4322-9D97-D4E23243E4E0}" srcOrd="2" destOrd="0" parTransId="{3A4B5B68-06AF-44E3-AF1C-38F021890B41}" sibTransId="{B8B7BA43-DD86-47DF-9845-0021D309121C}"/>
    <dgm:cxn modelId="{A6516654-BB0A-4698-89DB-BDE0FDFF7E67}" type="presOf" srcId="{820429B4-7E89-4295-89E3-0FC70A8FC4FF}" destId="{F8086CB5-5C7E-409B-B8EC-DA098302DE61}" srcOrd="0" destOrd="0" presId="urn:microsoft.com/office/officeart/2005/8/layout/radial1"/>
    <dgm:cxn modelId="{C8515FAD-C575-4E84-A7F8-D2878D8D6304}" type="presOf" srcId="{3A4B5B68-06AF-44E3-AF1C-38F021890B41}" destId="{2A8ECEC9-BBA8-4505-93AB-8583AC2B5D48}" srcOrd="1" destOrd="0" presId="urn:microsoft.com/office/officeart/2005/8/layout/radial1"/>
    <dgm:cxn modelId="{DCC323E6-2F8E-466C-BA25-621B39C431EC}" type="presOf" srcId="{503E07E3-4B5B-474B-9AC0-6E81542DF9F8}" destId="{B41AE738-8048-42A8-A453-AFEAD7AB8A89}" srcOrd="0" destOrd="0" presId="urn:microsoft.com/office/officeart/2005/8/layout/radial1"/>
    <dgm:cxn modelId="{54B51951-FE95-4178-9C2B-F9395BFC46B3}" srcId="{8BCD6AF1-0E95-44C4-A4C2-6988CD59C2D0}" destId="{0303766E-37A2-44CF-AC05-C8C9C2A533A7}" srcOrd="1" destOrd="0" parTransId="{503E07E3-4B5B-474B-9AC0-6E81542DF9F8}" sibTransId="{84E44704-390F-4238-A15B-F9D0069E3710}"/>
    <dgm:cxn modelId="{5B5B4FB0-4AF2-4EB6-98E4-ABB7732A8962}" type="presOf" srcId="{654B2D00-E04A-4D1B-8377-0B8ED362E6BF}" destId="{536CA475-CAD0-4474-A1DB-2C3291D4F896}" srcOrd="0" destOrd="0" presId="urn:microsoft.com/office/officeart/2005/8/layout/radial1"/>
    <dgm:cxn modelId="{E39E8DC4-7F64-4D39-8C2C-EAB832473924}" type="presParOf" srcId="{536CA475-CAD0-4474-A1DB-2C3291D4F896}" destId="{36A30F5E-4DAD-4AAE-9393-57CA18D5367D}" srcOrd="0" destOrd="0" presId="urn:microsoft.com/office/officeart/2005/8/layout/radial1"/>
    <dgm:cxn modelId="{EBE9E0E9-57CE-4754-8934-24BA1A0FE56F}" type="presParOf" srcId="{536CA475-CAD0-4474-A1DB-2C3291D4F896}" destId="{F8086CB5-5C7E-409B-B8EC-DA098302DE61}" srcOrd="1" destOrd="0" presId="urn:microsoft.com/office/officeart/2005/8/layout/radial1"/>
    <dgm:cxn modelId="{AF56924C-D47C-4957-BE43-15E87AFD4D28}" type="presParOf" srcId="{F8086CB5-5C7E-409B-B8EC-DA098302DE61}" destId="{92A14805-983A-4DCC-8532-D467658D5A30}" srcOrd="0" destOrd="0" presId="urn:microsoft.com/office/officeart/2005/8/layout/radial1"/>
    <dgm:cxn modelId="{8484A679-2476-4241-ABD3-4230722FF04C}" type="presParOf" srcId="{536CA475-CAD0-4474-A1DB-2C3291D4F896}" destId="{F9FD4BAA-92B0-46E6-8004-FD505D2B51B2}" srcOrd="2" destOrd="0" presId="urn:microsoft.com/office/officeart/2005/8/layout/radial1"/>
    <dgm:cxn modelId="{4AF63153-BE88-4AFA-AC7E-E50A4B64AFDF}" type="presParOf" srcId="{536CA475-CAD0-4474-A1DB-2C3291D4F896}" destId="{B41AE738-8048-42A8-A453-AFEAD7AB8A89}" srcOrd="3" destOrd="0" presId="urn:microsoft.com/office/officeart/2005/8/layout/radial1"/>
    <dgm:cxn modelId="{966EF8CC-07B2-43C5-B7FC-F54480830C94}" type="presParOf" srcId="{B41AE738-8048-42A8-A453-AFEAD7AB8A89}" destId="{7955763B-FB1E-4D6E-8480-6ABC9AA4C1B5}" srcOrd="0" destOrd="0" presId="urn:microsoft.com/office/officeart/2005/8/layout/radial1"/>
    <dgm:cxn modelId="{D1EF6CDE-A41B-44D7-AD53-11E07CDBA056}" type="presParOf" srcId="{536CA475-CAD0-4474-A1DB-2C3291D4F896}" destId="{F862E312-3A60-4FB8-9AFB-4A928EB20ED6}" srcOrd="4" destOrd="0" presId="urn:microsoft.com/office/officeart/2005/8/layout/radial1"/>
    <dgm:cxn modelId="{D2A31D3B-656C-46C1-9DE5-5BA343E5BA98}" type="presParOf" srcId="{536CA475-CAD0-4474-A1DB-2C3291D4F896}" destId="{1498E1C8-09AD-44CE-86CB-482898D873BF}" srcOrd="5" destOrd="0" presId="urn:microsoft.com/office/officeart/2005/8/layout/radial1"/>
    <dgm:cxn modelId="{6297781F-F38D-4280-AA88-FFE64858DE53}" type="presParOf" srcId="{1498E1C8-09AD-44CE-86CB-482898D873BF}" destId="{2A8ECEC9-BBA8-4505-93AB-8583AC2B5D48}" srcOrd="0" destOrd="0" presId="urn:microsoft.com/office/officeart/2005/8/layout/radial1"/>
    <dgm:cxn modelId="{C6C045B8-2ED3-4F82-BA44-3ACBA7203AB3}" type="presParOf" srcId="{536CA475-CAD0-4474-A1DB-2C3291D4F896}" destId="{4BA55A99-923D-47E6-9D8B-39E336F5CDF6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3B2F089-B4A5-43F1-9B62-1E29D22141FB}" type="doc">
      <dgm:prSet loTypeId="urn:microsoft.com/office/officeart/2005/8/layout/radial1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IN"/>
        </a:p>
      </dgm:t>
    </dgm:pt>
    <dgm:pt modelId="{C9AFFF46-A1B9-46FA-BD05-36D96600DC03}">
      <dgm:prSet phldrT="[Text]"/>
      <dgm:spPr/>
      <dgm:t>
        <a:bodyPr/>
        <a:lstStyle/>
        <a:p>
          <a:r>
            <a:rPr lang="en-IN" dirty="0" smtClean="0"/>
            <a:t>CREDITS TO LARGE FARMERS</a:t>
          </a:r>
          <a:endParaRPr lang="en-IN" dirty="0"/>
        </a:p>
      </dgm:t>
    </dgm:pt>
    <dgm:pt modelId="{31F0CB53-AD9A-4634-83A2-E9437D228DAC}" type="parTrans" cxnId="{9A7E813F-7E7F-4654-A848-E0AEAF697999}">
      <dgm:prSet/>
      <dgm:spPr/>
      <dgm:t>
        <a:bodyPr/>
        <a:lstStyle/>
        <a:p>
          <a:endParaRPr lang="en-IN"/>
        </a:p>
      </dgm:t>
    </dgm:pt>
    <dgm:pt modelId="{07C99E97-B514-4F57-85C8-9A3FEA546C54}" type="sibTrans" cxnId="{9A7E813F-7E7F-4654-A848-E0AEAF697999}">
      <dgm:prSet/>
      <dgm:spPr/>
      <dgm:t>
        <a:bodyPr/>
        <a:lstStyle/>
        <a:p>
          <a:endParaRPr lang="en-IN"/>
        </a:p>
      </dgm:t>
    </dgm:pt>
    <dgm:pt modelId="{6F737387-CE74-46E5-9E81-E087E268E0CB}">
      <dgm:prSet phldrT="[Text]"/>
      <dgm:spPr/>
      <dgm:t>
        <a:bodyPr/>
        <a:lstStyle/>
        <a:p>
          <a:r>
            <a:rPr lang="en-IN" dirty="0" smtClean="0"/>
            <a:t>COMMERCIAL BANKS </a:t>
          </a:r>
          <a:endParaRPr lang="en-IN" dirty="0"/>
        </a:p>
      </dgm:t>
    </dgm:pt>
    <dgm:pt modelId="{6BA3848C-E289-4010-932B-C97698AB95A7}" type="parTrans" cxnId="{6C0EAB95-64F5-4812-BD31-20F7A672B4B3}">
      <dgm:prSet/>
      <dgm:spPr/>
      <dgm:t>
        <a:bodyPr/>
        <a:lstStyle/>
        <a:p>
          <a:endParaRPr lang="en-IN"/>
        </a:p>
      </dgm:t>
    </dgm:pt>
    <dgm:pt modelId="{784BE29E-B79F-4E93-9B1A-BD48A91F63B1}" type="sibTrans" cxnId="{6C0EAB95-64F5-4812-BD31-20F7A672B4B3}">
      <dgm:prSet/>
      <dgm:spPr/>
      <dgm:t>
        <a:bodyPr/>
        <a:lstStyle/>
        <a:p>
          <a:endParaRPr lang="en-IN"/>
        </a:p>
      </dgm:t>
    </dgm:pt>
    <dgm:pt modelId="{31877F5C-1C39-4C57-A9A0-4C8AC3B91BF1}">
      <dgm:prSet phldrT="[Text]"/>
      <dgm:spPr/>
      <dgm:t>
        <a:bodyPr/>
        <a:lstStyle/>
        <a:p>
          <a:r>
            <a:rPr lang="en-IN" dirty="0" smtClean="0"/>
            <a:t>COOPERATIVE BANK</a:t>
          </a:r>
          <a:endParaRPr lang="en-IN" dirty="0"/>
        </a:p>
      </dgm:t>
    </dgm:pt>
    <dgm:pt modelId="{C903486F-35A5-4E4B-8F46-0330EED08EA8}" type="parTrans" cxnId="{163F054E-6D64-4E15-8D42-213E019F1CE7}">
      <dgm:prSet/>
      <dgm:spPr/>
      <dgm:t>
        <a:bodyPr/>
        <a:lstStyle/>
        <a:p>
          <a:endParaRPr lang="en-IN"/>
        </a:p>
      </dgm:t>
    </dgm:pt>
    <dgm:pt modelId="{12AB6203-D9C8-4136-AF24-642CFA5962AF}" type="sibTrans" cxnId="{163F054E-6D64-4E15-8D42-213E019F1CE7}">
      <dgm:prSet/>
      <dgm:spPr/>
      <dgm:t>
        <a:bodyPr/>
        <a:lstStyle/>
        <a:p>
          <a:endParaRPr lang="en-IN"/>
        </a:p>
      </dgm:t>
    </dgm:pt>
    <dgm:pt modelId="{3519414B-5C66-418B-898A-770B2B770333}" type="pres">
      <dgm:prSet presAssocID="{33B2F089-B4A5-43F1-9B62-1E29D22141FB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IN"/>
        </a:p>
      </dgm:t>
    </dgm:pt>
    <dgm:pt modelId="{8A2CA2E0-FB59-4235-91FA-01A3A37AA709}" type="pres">
      <dgm:prSet presAssocID="{C9AFFF46-A1B9-46FA-BD05-36D96600DC03}" presName="centerShape" presStyleLbl="node0" presStyleIdx="0" presStyleCnt="1" custScaleX="177924" custScaleY="146651"/>
      <dgm:spPr/>
      <dgm:t>
        <a:bodyPr/>
        <a:lstStyle/>
        <a:p>
          <a:endParaRPr lang="en-IN"/>
        </a:p>
      </dgm:t>
    </dgm:pt>
    <dgm:pt modelId="{567AC5AE-0449-4A92-8AB6-D57C13E318F2}" type="pres">
      <dgm:prSet presAssocID="{6BA3848C-E289-4010-932B-C97698AB95A7}" presName="Name9" presStyleLbl="parChTrans1D2" presStyleIdx="0" presStyleCnt="2"/>
      <dgm:spPr/>
      <dgm:t>
        <a:bodyPr/>
        <a:lstStyle/>
        <a:p>
          <a:endParaRPr lang="en-IN"/>
        </a:p>
      </dgm:t>
    </dgm:pt>
    <dgm:pt modelId="{AF7F2BC5-C01F-4DDA-A22C-DCB432ECFB7A}" type="pres">
      <dgm:prSet presAssocID="{6BA3848C-E289-4010-932B-C97698AB95A7}" presName="connTx" presStyleLbl="parChTrans1D2" presStyleIdx="0" presStyleCnt="2"/>
      <dgm:spPr/>
      <dgm:t>
        <a:bodyPr/>
        <a:lstStyle/>
        <a:p>
          <a:endParaRPr lang="en-IN"/>
        </a:p>
      </dgm:t>
    </dgm:pt>
    <dgm:pt modelId="{953E478D-8CD1-4AB4-8DDD-872FA3B61338}" type="pres">
      <dgm:prSet presAssocID="{6F737387-CE74-46E5-9E81-E087E268E0CB}" presName="node" presStyleLbl="node1" presStyleIdx="0" presStyleCnt="2" custScaleX="259197" custScaleY="71911" custRadScaleRad="106762" custRadScaleInc="-689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  <dgm:pt modelId="{685A44BB-767D-4406-AED0-9C6C60675F8F}" type="pres">
      <dgm:prSet presAssocID="{C903486F-35A5-4E4B-8F46-0330EED08EA8}" presName="Name9" presStyleLbl="parChTrans1D2" presStyleIdx="1" presStyleCnt="2"/>
      <dgm:spPr/>
      <dgm:t>
        <a:bodyPr/>
        <a:lstStyle/>
        <a:p>
          <a:endParaRPr lang="en-IN"/>
        </a:p>
      </dgm:t>
    </dgm:pt>
    <dgm:pt modelId="{743AC14B-97A9-4731-AAB8-9984AD660936}" type="pres">
      <dgm:prSet presAssocID="{C903486F-35A5-4E4B-8F46-0330EED08EA8}" presName="connTx" presStyleLbl="parChTrans1D2" presStyleIdx="1" presStyleCnt="2"/>
      <dgm:spPr/>
      <dgm:t>
        <a:bodyPr/>
        <a:lstStyle/>
        <a:p>
          <a:endParaRPr lang="en-IN"/>
        </a:p>
      </dgm:t>
    </dgm:pt>
    <dgm:pt modelId="{88DABA8F-F5FE-4312-92F5-F679C1C1CBEF}" type="pres">
      <dgm:prSet presAssocID="{31877F5C-1C39-4C57-A9A0-4C8AC3B91BF1}" presName="node" presStyleLbl="node1" presStyleIdx="1" presStyleCnt="2" custScaleX="249830" custScaleY="93644" custRadScaleRad="105152" custRadScaleInc="1338">
        <dgm:presLayoutVars>
          <dgm:bulletEnabled val="1"/>
        </dgm:presLayoutVars>
      </dgm:prSet>
      <dgm:spPr/>
      <dgm:t>
        <a:bodyPr/>
        <a:lstStyle/>
        <a:p>
          <a:endParaRPr lang="en-IN"/>
        </a:p>
      </dgm:t>
    </dgm:pt>
  </dgm:ptLst>
  <dgm:cxnLst>
    <dgm:cxn modelId="{C4CBE682-497F-42D6-9B02-92BF0E31E2E5}" type="presOf" srcId="{6BA3848C-E289-4010-932B-C97698AB95A7}" destId="{567AC5AE-0449-4A92-8AB6-D57C13E318F2}" srcOrd="0" destOrd="0" presId="urn:microsoft.com/office/officeart/2005/8/layout/radial1"/>
    <dgm:cxn modelId="{7262513B-0700-4ACF-870D-A90CE95F23CF}" type="presOf" srcId="{33B2F089-B4A5-43F1-9B62-1E29D22141FB}" destId="{3519414B-5C66-418B-898A-770B2B770333}" srcOrd="0" destOrd="0" presId="urn:microsoft.com/office/officeart/2005/8/layout/radial1"/>
    <dgm:cxn modelId="{6C0EAB95-64F5-4812-BD31-20F7A672B4B3}" srcId="{C9AFFF46-A1B9-46FA-BD05-36D96600DC03}" destId="{6F737387-CE74-46E5-9E81-E087E268E0CB}" srcOrd="0" destOrd="0" parTransId="{6BA3848C-E289-4010-932B-C97698AB95A7}" sibTransId="{784BE29E-B79F-4E93-9B1A-BD48A91F63B1}"/>
    <dgm:cxn modelId="{1CEB8CD9-1A36-4B89-96B4-67673D04562F}" type="presOf" srcId="{C903486F-35A5-4E4B-8F46-0330EED08EA8}" destId="{685A44BB-767D-4406-AED0-9C6C60675F8F}" srcOrd="0" destOrd="0" presId="urn:microsoft.com/office/officeart/2005/8/layout/radial1"/>
    <dgm:cxn modelId="{8F8AC821-AF87-4BDA-BDA9-41584AC5FD48}" type="presOf" srcId="{C903486F-35A5-4E4B-8F46-0330EED08EA8}" destId="{743AC14B-97A9-4731-AAB8-9984AD660936}" srcOrd="1" destOrd="0" presId="urn:microsoft.com/office/officeart/2005/8/layout/radial1"/>
    <dgm:cxn modelId="{163F054E-6D64-4E15-8D42-213E019F1CE7}" srcId="{C9AFFF46-A1B9-46FA-BD05-36D96600DC03}" destId="{31877F5C-1C39-4C57-A9A0-4C8AC3B91BF1}" srcOrd="1" destOrd="0" parTransId="{C903486F-35A5-4E4B-8F46-0330EED08EA8}" sibTransId="{12AB6203-D9C8-4136-AF24-642CFA5962AF}"/>
    <dgm:cxn modelId="{6DA0FF64-B8A5-4277-88DD-2D265A7D29CF}" type="presOf" srcId="{C9AFFF46-A1B9-46FA-BD05-36D96600DC03}" destId="{8A2CA2E0-FB59-4235-91FA-01A3A37AA709}" srcOrd="0" destOrd="0" presId="urn:microsoft.com/office/officeart/2005/8/layout/radial1"/>
    <dgm:cxn modelId="{3348CF5D-0424-4DC3-8FB8-591DC229322D}" type="presOf" srcId="{6BA3848C-E289-4010-932B-C97698AB95A7}" destId="{AF7F2BC5-C01F-4DDA-A22C-DCB432ECFB7A}" srcOrd="1" destOrd="0" presId="urn:microsoft.com/office/officeart/2005/8/layout/radial1"/>
    <dgm:cxn modelId="{9A7E813F-7E7F-4654-A848-E0AEAF697999}" srcId="{33B2F089-B4A5-43F1-9B62-1E29D22141FB}" destId="{C9AFFF46-A1B9-46FA-BD05-36D96600DC03}" srcOrd="0" destOrd="0" parTransId="{31F0CB53-AD9A-4634-83A2-E9437D228DAC}" sibTransId="{07C99E97-B514-4F57-85C8-9A3FEA546C54}"/>
    <dgm:cxn modelId="{93F53715-82FE-42DA-8DFB-0A70C84767AA}" type="presOf" srcId="{31877F5C-1C39-4C57-A9A0-4C8AC3B91BF1}" destId="{88DABA8F-F5FE-4312-92F5-F679C1C1CBEF}" srcOrd="0" destOrd="0" presId="urn:microsoft.com/office/officeart/2005/8/layout/radial1"/>
    <dgm:cxn modelId="{16B36245-4A34-462F-8E37-CC2609C79767}" type="presOf" srcId="{6F737387-CE74-46E5-9E81-E087E268E0CB}" destId="{953E478D-8CD1-4AB4-8DDD-872FA3B61338}" srcOrd="0" destOrd="0" presId="urn:microsoft.com/office/officeart/2005/8/layout/radial1"/>
    <dgm:cxn modelId="{4DB47E96-9549-4E38-A9AA-6D24C8A84DED}" type="presParOf" srcId="{3519414B-5C66-418B-898A-770B2B770333}" destId="{8A2CA2E0-FB59-4235-91FA-01A3A37AA709}" srcOrd="0" destOrd="0" presId="urn:microsoft.com/office/officeart/2005/8/layout/radial1"/>
    <dgm:cxn modelId="{662861C5-DD94-4349-A0CF-E2FD0696CB53}" type="presParOf" srcId="{3519414B-5C66-418B-898A-770B2B770333}" destId="{567AC5AE-0449-4A92-8AB6-D57C13E318F2}" srcOrd="1" destOrd="0" presId="urn:microsoft.com/office/officeart/2005/8/layout/radial1"/>
    <dgm:cxn modelId="{2EDFDBC9-3D38-43AC-9E3F-89CB552E44AB}" type="presParOf" srcId="{567AC5AE-0449-4A92-8AB6-D57C13E318F2}" destId="{AF7F2BC5-C01F-4DDA-A22C-DCB432ECFB7A}" srcOrd="0" destOrd="0" presId="urn:microsoft.com/office/officeart/2005/8/layout/radial1"/>
    <dgm:cxn modelId="{EAF64D69-987B-4248-BAC8-8C020A0A0EAB}" type="presParOf" srcId="{3519414B-5C66-418B-898A-770B2B770333}" destId="{953E478D-8CD1-4AB4-8DDD-872FA3B61338}" srcOrd="2" destOrd="0" presId="urn:microsoft.com/office/officeart/2005/8/layout/radial1"/>
    <dgm:cxn modelId="{8EA6226A-404F-4602-9691-48E4BC6ADE39}" type="presParOf" srcId="{3519414B-5C66-418B-898A-770B2B770333}" destId="{685A44BB-767D-4406-AED0-9C6C60675F8F}" srcOrd="3" destOrd="0" presId="urn:microsoft.com/office/officeart/2005/8/layout/radial1"/>
    <dgm:cxn modelId="{6DADF2C2-A7BA-424F-BDDA-310F98056D76}" type="presParOf" srcId="{685A44BB-767D-4406-AED0-9C6C60675F8F}" destId="{743AC14B-97A9-4731-AAB8-9984AD660936}" srcOrd="0" destOrd="0" presId="urn:microsoft.com/office/officeart/2005/8/layout/radial1"/>
    <dgm:cxn modelId="{E639E189-D269-4229-B115-5B2517664604}" type="presParOf" srcId="{3519414B-5C66-418B-898A-770B2B770333}" destId="{88DABA8F-F5FE-4312-92F5-F679C1C1CBEF}" srcOrd="4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19CFBA-4519-43AA-B683-C9451FB83923}">
      <dsp:nvSpPr>
        <dsp:cNvPr id="0" name=""/>
        <dsp:cNvSpPr/>
      </dsp:nvSpPr>
      <dsp:spPr>
        <a:xfrm>
          <a:off x="0" y="560784"/>
          <a:ext cx="2595562" cy="15573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400" kern="1200" dirty="0" smtClean="0"/>
            <a:t>CONNECTIVITY</a:t>
          </a:r>
          <a:endParaRPr lang="en-IN" sz="2400" kern="1200" dirty="0"/>
        </a:p>
      </dsp:txBody>
      <dsp:txXfrm>
        <a:off x="0" y="560784"/>
        <a:ext cx="2595562" cy="1557337"/>
      </dsp:txXfrm>
    </dsp:sp>
    <dsp:sp modelId="{169490F9-F86D-41A1-81BD-ED78139592FF}">
      <dsp:nvSpPr>
        <dsp:cNvPr id="0" name=""/>
        <dsp:cNvSpPr/>
      </dsp:nvSpPr>
      <dsp:spPr>
        <a:xfrm>
          <a:off x="2895609" y="533406"/>
          <a:ext cx="2595562" cy="15573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800" kern="1200" dirty="0" smtClean="0"/>
            <a:t>ECONOMIC ACTIVITIES</a:t>
          </a:r>
          <a:endParaRPr lang="en-IN" sz="2800" kern="1200" dirty="0"/>
        </a:p>
      </dsp:txBody>
      <dsp:txXfrm>
        <a:off x="2895609" y="533406"/>
        <a:ext cx="2595562" cy="1557337"/>
      </dsp:txXfrm>
    </dsp:sp>
    <dsp:sp modelId="{2F930424-BCD4-46D0-82BA-62D016639A19}">
      <dsp:nvSpPr>
        <dsp:cNvPr id="0" name=""/>
        <dsp:cNvSpPr/>
      </dsp:nvSpPr>
      <dsp:spPr>
        <a:xfrm>
          <a:off x="5710237" y="609606"/>
          <a:ext cx="2595562" cy="15573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800" kern="1200" dirty="0" smtClean="0"/>
            <a:t>EDUCATION </a:t>
          </a:r>
          <a:endParaRPr lang="en-IN" sz="2800" kern="1200" dirty="0"/>
        </a:p>
      </dsp:txBody>
      <dsp:txXfrm>
        <a:off x="5710237" y="609606"/>
        <a:ext cx="2595562" cy="1557337"/>
      </dsp:txXfrm>
    </dsp:sp>
    <dsp:sp modelId="{74B5CD47-D4B4-432B-93C3-86AC1BD5BEE0}">
      <dsp:nvSpPr>
        <dsp:cNvPr id="0" name=""/>
        <dsp:cNvSpPr/>
      </dsp:nvSpPr>
      <dsp:spPr>
        <a:xfrm>
          <a:off x="1427559" y="2377678"/>
          <a:ext cx="2595562" cy="15573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800" kern="1200" dirty="0" smtClean="0"/>
            <a:t>MEDICAL FACILITIES</a:t>
          </a:r>
          <a:endParaRPr lang="en-IN" sz="2800" kern="1200" dirty="0"/>
        </a:p>
      </dsp:txBody>
      <dsp:txXfrm>
        <a:off x="1427559" y="2377678"/>
        <a:ext cx="2595562" cy="1557337"/>
      </dsp:txXfrm>
    </dsp:sp>
    <dsp:sp modelId="{7862A3D1-E182-4C74-8F34-74A39E09A6E9}">
      <dsp:nvSpPr>
        <dsp:cNvPr id="0" name=""/>
        <dsp:cNvSpPr/>
      </dsp:nvSpPr>
      <dsp:spPr>
        <a:xfrm>
          <a:off x="4282678" y="2377678"/>
          <a:ext cx="2595562" cy="155733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800" kern="1200" dirty="0" smtClean="0"/>
            <a:t>ELECTRICITY</a:t>
          </a:r>
          <a:endParaRPr lang="en-IN" sz="2800" kern="1200" dirty="0"/>
        </a:p>
      </dsp:txBody>
      <dsp:txXfrm>
        <a:off x="4282678" y="2377678"/>
        <a:ext cx="2595562" cy="15573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A30F5E-4DAD-4AAE-9393-57CA18D5367D}">
      <dsp:nvSpPr>
        <dsp:cNvPr id="0" name=""/>
        <dsp:cNvSpPr/>
      </dsp:nvSpPr>
      <dsp:spPr>
        <a:xfrm>
          <a:off x="3048019" y="2438412"/>
          <a:ext cx="2253568" cy="2101131"/>
        </a:xfrm>
        <a:prstGeom prst="ellipse">
          <a:avLst/>
        </a:prstGeom>
        <a:solidFill>
          <a:schemeClr val="accent2">
            <a:shade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600" kern="1200" dirty="0" smtClean="0"/>
            <a:t>CREDIT TO SMALL FARMERS </a:t>
          </a:r>
          <a:endParaRPr lang="en-IN" sz="2600" kern="1200" dirty="0"/>
        </a:p>
      </dsp:txBody>
      <dsp:txXfrm>
        <a:off x="3378046" y="2746116"/>
        <a:ext cx="1593514" cy="1485723"/>
      </dsp:txXfrm>
    </dsp:sp>
    <dsp:sp modelId="{F8086CB5-5C7E-409B-B8EC-DA098302DE61}">
      <dsp:nvSpPr>
        <dsp:cNvPr id="0" name=""/>
        <dsp:cNvSpPr/>
      </dsp:nvSpPr>
      <dsp:spPr>
        <a:xfrm rot="16307327">
          <a:off x="4043678" y="2246759"/>
          <a:ext cx="338403" cy="45956"/>
        </a:xfrm>
        <a:custGeom>
          <a:avLst/>
          <a:gdLst/>
          <a:ahLst/>
          <a:cxnLst/>
          <a:rect l="0" t="0" r="0" b="0"/>
          <a:pathLst>
            <a:path>
              <a:moveTo>
                <a:pt x="0" y="22978"/>
              </a:moveTo>
              <a:lnTo>
                <a:pt x="338403" y="22978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>
        <a:off x="4204420" y="2261278"/>
        <a:ext cx="16920" cy="16920"/>
      </dsp:txXfrm>
    </dsp:sp>
    <dsp:sp modelId="{F9FD4BAA-92B0-46E6-8004-FD505D2B51B2}">
      <dsp:nvSpPr>
        <dsp:cNvPr id="0" name=""/>
        <dsp:cNvSpPr/>
      </dsp:nvSpPr>
      <dsp:spPr>
        <a:xfrm>
          <a:off x="3200389" y="0"/>
          <a:ext cx="2101131" cy="2101131"/>
        </a:xfrm>
        <a:prstGeom prst="ellipse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200" kern="1200" dirty="0" smtClean="0">
              <a:solidFill>
                <a:schemeClr val="tx1"/>
              </a:solidFill>
            </a:rPr>
            <a:t>MONEY LENDERS</a:t>
          </a:r>
          <a:endParaRPr lang="en-IN" sz="2200" kern="1200" dirty="0">
            <a:solidFill>
              <a:schemeClr val="tx1"/>
            </a:solidFill>
          </a:endParaRPr>
        </a:p>
      </dsp:txBody>
      <dsp:txXfrm>
        <a:off x="3508093" y="307704"/>
        <a:ext cx="1485723" cy="1485723"/>
      </dsp:txXfrm>
    </dsp:sp>
    <dsp:sp modelId="{B41AE738-8048-42A8-A453-AFEAD7AB8A89}">
      <dsp:nvSpPr>
        <dsp:cNvPr id="0" name=""/>
        <dsp:cNvSpPr/>
      </dsp:nvSpPr>
      <dsp:spPr>
        <a:xfrm rot="2168929">
          <a:off x="4993432" y="4323301"/>
          <a:ext cx="709847" cy="45956"/>
        </a:xfrm>
        <a:custGeom>
          <a:avLst/>
          <a:gdLst/>
          <a:ahLst/>
          <a:cxnLst/>
          <a:rect l="0" t="0" r="0" b="0"/>
          <a:pathLst>
            <a:path>
              <a:moveTo>
                <a:pt x="0" y="22978"/>
              </a:moveTo>
              <a:lnTo>
                <a:pt x="709847" y="22978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>
        <a:off x="5330610" y="4328533"/>
        <a:ext cx="35492" cy="35492"/>
      </dsp:txXfrm>
    </dsp:sp>
    <dsp:sp modelId="{F862E312-3A60-4FB8-9AFB-4A928EB20ED6}">
      <dsp:nvSpPr>
        <dsp:cNvPr id="0" name=""/>
        <dsp:cNvSpPr/>
      </dsp:nvSpPr>
      <dsp:spPr>
        <a:xfrm>
          <a:off x="5432705" y="4124790"/>
          <a:ext cx="2101131" cy="2101131"/>
        </a:xfrm>
        <a:prstGeom prst="ellipse">
          <a:avLst/>
        </a:prstGeom>
        <a:solidFill>
          <a:schemeClr val="accent2">
            <a:shade val="50000"/>
            <a:hueOff val="477224"/>
            <a:satOff val="-28480"/>
            <a:lumOff val="360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200" kern="1200" dirty="0" smtClean="0">
              <a:solidFill>
                <a:schemeClr val="tx1"/>
              </a:solidFill>
            </a:rPr>
            <a:t>LARGE FARMERS AND RELATIVES </a:t>
          </a:r>
          <a:endParaRPr lang="en-IN" sz="2200" kern="1200" dirty="0">
            <a:solidFill>
              <a:schemeClr val="tx1"/>
            </a:solidFill>
          </a:endParaRPr>
        </a:p>
      </dsp:txBody>
      <dsp:txXfrm>
        <a:off x="5740409" y="4432494"/>
        <a:ext cx="1485723" cy="1485723"/>
      </dsp:txXfrm>
    </dsp:sp>
    <dsp:sp modelId="{1498E1C8-09AD-44CE-86CB-482898D873BF}">
      <dsp:nvSpPr>
        <dsp:cNvPr id="0" name=""/>
        <dsp:cNvSpPr/>
      </dsp:nvSpPr>
      <dsp:spPr>
        <a:xfrm rot="8713389">
          <a:off x="2537274" y="4323342"/>
          <a:ext cx="805818" cy="45956"/>
        </a:xfrm>
        <a:custGeom>
          <a:avLst/>
          <a:gdLst/>
          <a:ahLst/>
          <a:cxnLst/>
          <a:rect l="0" t="0" r="0" b="0"/>
          <a:pathLst>
            <a:path>
              <a:moveTo>
                <a:pt x="0" y="22978"/>
              </a:moveTo>
              <a:lnTo>
                <a:pt x="805818" y="22978"/>
              </a:lnTo>
            </a:path>
          </a:pathLst>
        </a:cu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 rot="10800000">
        <a:off x="2920037" y="4326175"/>
        <a:ext cx="40290" cy="40290"/>
      </dsp:txXfrm>
    </dsp:sp>
    <dsp:sp modelId="{4BA55A99-923D-47E6-9D8B-39E336F5CDF6}">
      <dsp:nvSpPr>
        <dsp:cNvPr id="0" name=""/>
        <dsp:cNvSpPr/>
      </dsp:nvSpPr>
      <dsp:spPr>
        <a:xfrm>
          <a:off x="695762" y="4124790"/>
          <a:ext cx="2101131" cy="2101131"/>
        </a:xfrm>
        <a:prstGeom prst="ellipse">
          <a:avLst/>
        </a:prstGeom>
        <a:solidFill>
          <a:schemeClr val="accent2">
            <a:shade val="50000"/>
            <a:hueOff val="477224"/>
            <a:satOff val="-28480"/>
            <a:lumOff val="360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200" kern="1200" dirty="0" smtClean="0">
              <a:solidFill>
                <a:schemeClr val="tx1"/>
              </a:solidFill>
            </a:rPr>
            <a:t>TRADERS</a:t>
          </a:r>
          <a:endParaRPr lang="en-IN" sz="2200" kern="1200" dirty="0">
            <a:solidFill>
              <a:schemeClr val="tx1"/>
            </a:solidFill>
          </a:endParaRPr>
        </a:p>
      </dsp:txBody>
      <dsp:txXfrm>
        <a:off x="1003466" y="4432494"/>
        <a:ext cx="1485723" cy="14857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2CA2E0-FB59-4235-91FA-01A3A37AA709}">
      <dsp:nvSpPr>
        <dsp:cNvPr id="0" name=""/>
        <dsp:cNvSpPr/>
      </dsp:nvSpPr>
      <dsp:spPr>
        <a:xfrm>
          <a:off x="2629465" y="1694921"/>
          <a:ext cx="2970669" cy="244852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3200" kern="1200" dirty="0" smtClean="0"/>
            <a:t>CREDITS TO LARGE FARMERS</a:t>
          </a:r>
          <a:endParaRPr lang="en-IN" sz="3200" kern="1200" dirty="0"/>
        </a:p>
      </dsp:txBody>
      <dsp:txXfrm>
        <a:off x="3064509" y="2053499"/>
        <a:ext cx="2100581" cy="1731370"/>
      </dsp:txXfrm>
    </dsp:sp>
    <dsp:sp modelId="{567AC5AE-0449-4A92-8AB6-D57C13E318F2}">
      <dsp:nvSpPr>
        <dsp:cNvPr id="0" name=""/>
        <dsp:cNvSpPr/>
      </dsp:nvSpPr>
      <dsp:spPr>
        <a:xfrm rot="16162794">
          <a:off x="3852386" y="1430230"/>
          <a:ext cx="492990" cy="36518"/>
        </a:xfrm>
        <a:custGeom>
          <a:avLst/>
          <a:gdLst/>
          <a:ahLst/>
          <a:cxnLst/>
          <a:rect l="0" t="0" r="0" b="0"/>
          <a:pathLst>
            <a:path>
              <a:moveTo>
                <a:pt x="0" y="18259"/>
              </a:moveTo>
              <a:lnTo>
                <a:pt x="492990" y="1825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 rot="10800000">
        <a:off x="4086557" y="1436164"/>
        <a:ext cx="24649" cy="24649"/>
      </dsp:txXfrm>
    </dsp:sp>
    <dsp:sp modelId="{953E478D-8CD1-4AB4-8DDD-872FA3B61338}">
      <dsp:nvSpPr>
        <dsp:cNvPr id="0" name=""/>
        <dsp:cNvSpPr/>
      </dsp:nvSpPr>
      <dsp:spPr>
        <a:xfrm>
          <a:off x="1925903" y="1364"/>
          <a:ext cx="4327626" cy="12006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145" tIns="17145" rIns="17145" bIns="1714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700" kern="1200" dirty="0" smtClean="0"/>
            <a:t>COMMERCIAL BANKS </a:t>
          </a:r>
          <a:endParaRPr lang="en-IN" sz="2700" kern="1200" dirty="0"/>
        </a:p>
      </dsp:txBody>
      <dsp:txXfrm>
        <a:off x="2559669" y="177195"/>
        <a:ext cx="3060094" cy="848984"/>
      </dsp:txXfrm>
    </dsp:sp>
    <dsp:sp modelId="{685A44BB-767D-4406-AED0-9C6C60675F8F}">
      <dsp:nvSpPr>
        <dsp:cNvPr id="0" name=""/>
        <dsp:cNvSpPr/>
      </dsp:nvSpPr>
      <dsp:spPr>
        <a:xfrm rot="5472252">
          <a:off x="3947949" y="4263189"/>
          <a:ext cx="276430" cy="36518"/>
        </a:xfrm>
        <a:custGeom>
          <a:avLst/>
          <a:gdLst/>
          <a:ahLst/>
          <a:cxnLst/>
          <a:rect l="0" t="0" r="0" b="0"/>
          <a:pathLst>
            <a:path>
              <a:moveTo>
                <a:pt x="0" y="18259"/>
              </a:moveTo>
              <a:lnTo>
                <a:pt x="276430" y="1825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IN" sz="500" kern="1200"/>
        </a:p>
      </dsp:txBody>
      <dsp:txXfrm rot="10800000">
        <a:off x="4079253" y="4274538"/>
        <a:ext cx="13821" cy="13821"/>
      </dsp:txXfrm>
    </dsp:sp>
    <dsp:sp modelId="{88DABA8F-F5FE-4312-92F5-F679C1C1CBEF}">
      <dsp:nvSpPr>
        <dsp:cNvPr id="0" name=""/>
        <dsp:cNvSpPr/>
      </dsp:nvSpPr>
      <dsp:spPr>
        <a:xfrm>
          <a:off x="1981211" y="4419609"/>
          <a:ext cx="4171232" cy="156350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IN" sz="2600" kern="1200" dirty="0" smtClean="0"/>
            <a:t>COOPERATIVE BANK</a:t>
          </a:r>
          <a:endParaRPr lang="en-IN" sz="2600" kern="1200" dirty="0"/>
        </a:p>
      </dsp:txBody>
      <dsp:txXfrm>
        <a:off x="2592074" y="4648579"/>
        <a:ext cx="2949506" cy="1105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6/18/2018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 smtClean="0">
                <a:solidFill>
                  <a:schemeClr val="tx1"/>
                </a:solidFill>
              </a:rPr>
              <a:t>LIFE IN VILLAGE PALAMPUR 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IN" dirty="0" smtClean="0"/>
              <a:t>CLASS  - IX     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43536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dirty="0" smtClean="0"/>
              <a:t> </a:t>
            </a:r>
            <a:r>
              <a:rPr lang="en-IN" sz="4400" b="1" dirty="0" smtClean="0"/>
              <a:t>WHICH IS THE MOST IMPORTANT SECTOR OF THE INDIAN ECONOMY  </a:t>
            </a:r>
            <a:r>
              <a:rPr lang="en-IN" dirty="0" smtClean="0"/>
              <a:t>?? 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n-IN" dirty="0">
              <a:solidFill>
                <a:schemeClr val="tx2"/>
              </a:solidFill>
            </a:endParaRPr>
          </a:p>
          <a:p>
            <a:pPr algn="ctr"/>
            <a:r>
              <a:rPr lang="en-IN" b="1" dirty="0" smtClean="0">
                <a:solidFill>
                  <a:schemeClr val="tx1"/>
                </a:solidFill>
              </a:rPr>
              <a:t>AGRICULTURAL SECTOR </a:t>
            </a:r>
          </a:p>
          <a:p>
            <a:pPr algn="ctr"/>
            <a:r>
              <a:rPr lang="en-IN" b="1" dirty="0" smtClean="0">
                <a:solidFill>
                  <a:schemeClr val="tx1"/>
                </a:solidFill>
              </a:rPr>
              <a:t>59.70 per cent of India’s population is dependent on agricultural sector. </a:t>
            </a:r>
          </a:p>
          <a:p>
            <a:pPr algn="ctr"/>
            <a:r>
              <a:rPr lang="en-IN" b="1" dirty="0" smtClean="0">
                <a:solidFill>
                  <a:schemeClr val="tx1"/>
                </a:solidFill>
              </a:rPr>
              <a:t>It  is the backbone of the Indian economy .</a:t>
            </a:r>
          </a:p>
          <a:p>
            <a:pPr marL="0" indent="0" algn="ctr">
              <a:buNone/>
            </a:pPr>
            <a:r>
              <a:rPr lang="en-IN" b="1" dirty="0" smtClean="0">
                <a:solidFill>
                  <a:schemeClr val="tx1"/>
                </a:solidFill>
              </a:rPr>
              <a:t> </a:t>
            </a:r>
            <a:endParaRPr lang="en-IN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56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3" grpI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b="1" dirty="0" smtClean="0"/>
              <a:t> CHARACTERISTICS OF A VILLAGE </a:t>
            </a:r>
            <a:endParaRPr lang="en-IN" b="1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00698"/>
              </p:ext>
            </p:extLst>
          </p:nvPr>
        </p:nvGraphicFramePr>
        <p:xfrm>
          <a:off x="457200" y="2209800"/>
          <a:ext cx="83058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622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b="1" dirty="0" smtClean="0"/>
              <a:t>FACTORS OF PRODUCTION </a:t>
            </a:r>
            <a:endParaRPr lang="en-IN" b="1" dirty="0"/>
          </a:p>
        </p:txBody>
      </p:sp>
      <p:pic>
        <p:nvPicPr>
          <p:cNvPr id="1026" name="Picture 2" descr="C:\Users\user\Desktop\PPT CLASS 9\labor-land-wealth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935163"/>
            <a:ext cx="8077200" cy="44656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368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n-IN" b="1" dirty="0" smtClean="0"/>
              <a:t>                       LAND</a:t>
            </a:r>
            <a:endParaRPr lang="en-IN" b="1" dirty="0"/>
          </a:p>
        </p:txBody>
      </p:sp>
      <p:pic>
        <p:nvPicPr>
          <p:cNvPr id="2050" name="Picture 2" descr="C:\Users\user\Desktop\PPT CLASS 9\images.jp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981200"/>
            <a:ext cx="7620000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0903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601980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endParaRPr lang="en-IN" dirty="0" smtClean="0"/>
          </a:p>
          <a:p>
            <a:pPr marL="0" indent="0">
              <a:buNone/>
            </a:pPr>
            <a:r>
              <a:rPr lang="en-IN" dirty="0" smtClean="0"/>
              <a:t>                                      </a:t>
            </a:r>
            <a:r>
              <a:rPr lang="en-IN" sz="4300" b="1" dirty="0" smtClean="0">
                <a:solidFill>
                  <a:schemeClr val="tx1"/>
                </a:solidFill>
              </a:rPr>
              <a:t>FEATURES  </a:t>
            </a:r>
            <a:endParaRPr lang="en-IN" sz="4300" dirty="0" smtClean="0">
              <a:solidFill>
                <a:schemeClr val="tx1"/>
              </a:solidFill>
            </a:endParaRPr>
          </a:p>
          <a:p>
            <a:endParaRPr lang="en-IN" dirty="0">
              <a:solidFill>
                <a:schemeClr val="tx1"/>
              </a:solidFill>
            </a:endParaRPr>
          </a:p>
          <a:p>
            <a:r>
              <a:rPr lang="en-IN" dirty="0" smtClean="0">
                <a:solidFill>
                  <a:schemeClr val="tx1"/>
                </a:solidFill>
              </a:rPr>
              <a:t>Land is a free gift of nature . It is neither produced nor is a man made  resource.</a:t>
            </a:r>
          </a:p>
          <a:p>
            <a:pPr marL="0" indent="0">
              <a:buNone/>
            </a:pPr>
            <a:r>
              <a:rPr lang="en-IN" dirty="0">
                <a:solidFill>
                  <a:schemeClr val="tx1"/>
                </a:solidFill>
              </a:rPr>
              <a:t> </a:t>
            </a:r>
            <a:endParaRPr lang="en-IN" dirty="0" smtClean="0">
              <a:solidFill>
                <a:schemeClr val="tx1"/>
              </a:solidFill>
            </a:endParaRPr>
          </a:p>
          <a:p>
            <a:r>
              <a:rPr lang="en-IN" dirty="0" smtClean="0">
                <a:solidFill>
                  <a:schemeClr val="tx1"/>
                </a:solidFill>
              </a:rPr>
              <a:t>Land can not be completely destroyed , its permanent </a:t>
            </a:r>
          </a:p>
          <a:p>
            <a:pPr marL="0" indent="0">
              <a:buNone/>
            </a:pPr>
            <a:r>
              <a:rPr lang="en-IN" dirty="0">
                <a:solidFill>
                  <a:schemeClr val="tx1"/>
                </a:solidFill>
              </a:rPr>
              <a:t> </a:t>
            </a:r>
            <a:r>
              <a:rPr lang="en-IN" dirty="0" smtClean="0">
                <a:solidFill>
                  <a:schemeClr val="tx1"/>
                </a:solidFill>
              </a:rPr>
              <a:t>   in existence .</a:t>
            </a:r>
          </a:p>
          <a:p>
            <a:r>
              <a:rPr lang="en-IN" dirty="0" smtClean="0">
                <a:solidFill>
                  <a:schemeClr val="tx1"/>
                </a:solidFill>
              </a:rPr>
              <a:t>Land can not move from one place to another . It lacks geographical mobility.</a:t>
            </a:r>
          </a:p>
          <a:p>
            <a:pPr marL="0" indent="0">
              <a:buNone/>
            </a:pPr>
            <a:endParaRPr lang="en-IN" dirty="0" smtClean="0">
              <a:solidFill>
                <a:schemeClr val="tx1"/>
              </a:solidFill>
            </a:endParaRPr>
          </a:p>
          <a:p>
            <a:r>
              <a:rPr lang="en-IN" dirty="0" smtClean="0">
                <a:solidFill>
                  <a:schemeClr val="tx1"/>
                </a:solidFill>
              </a:rPr>
              <a:t>Land is a fixed factor of production, all cultivable land is used for production . Thus there is no scope to increase farm production or bring new area under cultivation</a:t>
            </a:r>
            <a:r>
              <a:rPr lang="en-IN" dirty="0" smtClean="0"/>
              <a:t>. 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12358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478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IN" b="1" dirty="0" smtClean="0"/>
              <a:t> </a:t>
            </a:r>
            <a:r>
              <a:rPr lang="en-IN" sz="5400" b="1" dirty="0" smtClean="0"/>
              <a:t>LABOUR</a:t>
            </a:r>
            <a:endParaRPr lang="en-IN" sz="5400" b="1" dirty="0"/>
          </a:p>
        </p:txBody>
      </p:sp>
      <p:pic>
        <p:nvPicPr>
          <p:cNvPr id="3074" name="Picture 2" descr="C:\Users\user\Desktop\PPT CLASS 9\images (1).jp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05000"/>
            <a:ext cx="7924800" cy="4419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52544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IN" b="1" dirty="0" smtClean="0"/>
              <a:t>LABOUR</a:t>
            </a:r>
            <a:endParaRPr lang="en-IN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IN" dirty="0" smtClean="0">
                <a:solidFill>
                  <a:schemeClr val="tx1"/>
                </a:solidFill>
              </a:rPr>
              <a:t>Small farmers along with their families cultivate their own fields. </a:t>
            </a:r>
          </a:p>
          <a:p>
            <a:r>
              <a:rPr lang="en-IN" dirty="0" smtClean="0">
                <a:solidFill>
                  <a:schemeClr val="tx1"/>
                </a:solidFill>
              </a:rPr>
              <a:t>Medium or large farmers hire farm labourers to work on their land.</a:t>
            </a:r>
          </a:p>
          <a:p>
            <a:r>
              <a:rPr lang="en-IN" dirty="0" smtClean="0">
                <a:solidFill>
                  <a:schemeClr val="tx1"/>
                </a:solidFill>
              </a:rPr>
              <a:t>They do not have right over the crop grown instead they are paid wages which are in form of cash or kind.</a:t>
            </a:r>
          </a:p>
          <a:p>
            <a:r>
              <a:rPr lang="en-IN" dirty="0" smtClean="0">
                <a:solidFill>
                  <a:schemeClr val="tx1"/>
                </a:solidFill>
              </a:rPr>
              <a:t>Types of labour-</a:t>
            </a:r>
          </a:p>
          <a:p>
            <a:pPr marL="0" indent="0">
              <a:buNone/>
            </a:pPr>
            <a:r>
              <a:rPr lang="en-IN" dirty="0" smtClean="0">
                <a:solidFill>
                  <a:schemeClr val="tx1"/>
                </a:solidFill>
              </a:rPr>
              <a:t>    Skilled </a:t>
            </a:r>
          </a:p>
          <a:p>
            <a:pPr marL="0" indent="0">
              <a:buNone/>
            </a:pPr>
            <a:r>
              <a:rPr lang="en-IN" dirty="0" smtClean="0">
                <a:solidFill>
                  <a:schemeClr val="tx1"/>
                </a:solidFill>
              </a:rPr>
              <a:t>    Unskilled  </a:t>
            </a:r>
            <a:endParaRPr lang="en-IN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81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sz="6000" b="1" dirty="0" smtClean="0"/>
              <a:t>CAPITAL</a:t>
            </a:r>
            <a:endParaRPr lang="en-IN" sz="6000" b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2"/>
          </p:nvPr>
        </p:nvSpPr>
        <p:spPr>
          <a:xfrm>
            <a:off x="76200" y="1676400"/>
            <a:ext cx="5181600" cy="4953000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IN" sz="2400" dirty="0"/>
              <a:t> I</a:t>
            </a:r>
            <a:r>
              <a:rPr lang="en-IN" sz="2400" dirty="0" smtClean="0"/>
              <a:t>t refers to the cash or assets that are used in further production of goods and services.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IN" sz="2400" dirty="0"/>
              <a:t> </a:t>
            </a:r>
            <a:endParaRPr lang="en-IN" sz="2400" dirty="0" smtClean="0"/>
          </a:p>
          <a:p>
            <a:pPr marL="342900" indent="-342900">
              <a:buFont typeface="Arial" pitchFamily="34" charset="0"/>
              <a:buChar char="•"/>
            </a:pPr>
            <a:endParaRPr lang="en-IN" sz="2400" dirty="0" smtClean="0"/>
          </a:p>
          <a:p>
            <a:pPr marL="342900" indent="-342900">
              <a:buFont typeface="Arial" pitchFamily="34" charset="0"/>
              <a:buChar char="•"/>
            </a:pPr>
            <a:endParaRPr lang="en-IN" sz="2400" dirty="0"/>
          </a:p>
          <a:p>
            <a:r>
              <a:rPr lang="en-IN" sz="2400" dirty="0"/>
              <a:t> </a:t>
            </a:r>
            <a:r>
              <a:rPr lang="en-IN" sz="2400" dirty="0" smtClean="0"/>
              <a:t>       WORKING                      FIXED</a:t>
            </a:r>
          </a:p>
          <a:p>
            <a:r>
              <a:rPr lang="en-IN" sz="2400" dirty="0"/>
              <a:t> </a:t>
            </a:r>
            <a:r>
              <a:rPr lang="en-IN" sz="2400" dirty="0" smtClean="0"/>
              <a:t> (raw materials ,        (one time </a:t>
            </a:r>
            <a:r>
              <a:rPr lang="en-IN" sz="2400" dirty="0" smtClean="0"/>
              <a:t>invest-</a:t>
            </a:r>
            <a:endParaRPr lang="en-IN" sz="2400" dirty="0" smtClean="0"/>
          </a:p>
          <a:p>
            <a:r>
              <a:rPr lang="en-IN" sz="2400" dirty="0"/>
              <a:t> </a:t>
            </a:r>
            <a:r>
              <a:rPr lang="en-IN" sz="2400" dirty="0" smtClean="0"/>
              <a:t>  money in hand )       -</a:t>
            </a:r>
            <a:r>
              <a:rPr lang="en-IN" sz="2400" dirty="0" err="1" smtClean="0"/>
              <a:t>ment</a:t>
            </a:r>
            <a:r>
              <a:rPr lang="en-IN" sz="2400" dirty="0" smtClean="0"/>
              <a:t> </a:t>
            </a:r>
            <a:r>
              <a:rPr lang="en-IN" sz="2400" dirty="0" err="1" smtClean="0"/>
              <a:t>eg</a:t>
            </a:r>
            <a:r>
              <a:rPr lang="en-IN" sz="2400" dirty="0" smtClean="0"/>
              <a:t>: tools ,</a:t>
            </a:r>
          </a:p>
          <a:p>
            <a:r>
              <a:rPr lang="en-IN" sz="2400" dirty="0"/>
              <a:t> </a:t>
            </a:r>
            <a:r>
              <a:rPr lang="en-IN" sz="2400" dirty="0" smtClean="0"/>
              <a:t>                                     machines ,land)</a:t>
            </a:r>
            <a:endParaRPr lang="en-IN" sz="2400" dirty="0"/>
          </a:p>
        </p:txBody>
      </p:sp>
      <p:pic>
        <p:nvPicPr>
          <p:cNvPr id="1026" name="Picture 2" descr="C:\Users\user\Desktop\PPT CLASS 9\images (2).jp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6400" y="1295400"/>
            <a:ext cx="32766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1946564" y="3124200"/>
            <a:ext cx="1676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CAPITAL </a:t>
            </a:r>
            <a:endParaRPr lang="en-IN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1634837" y="3781143"/>
            <a:ext cx="494886" cy="3336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622964" y="3637964"/>
            <a:ext cx="304800" cy="5149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2318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92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IN" b="1" dirty="0" smtClean="0"/>
              <a:t>               HUMAN CAPITAL</a:t>
            </a:r>
            <a:endParaRPr lang="en-IN" b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en-IN" dirty="0" smtClean="0">
                <a:solidFill>
                  <a:schemeClr val="tx1"/>
                </a:solidFill>
              </a:rPr>
              <a:t>ALSO KOWN AS </a:t>
            </a:r>
            <a:r>
              <a:rPr lang="en-IN" b="1" dirty="0" smtClean="0">
                <a:solidFill>
                  <a:schemeClr val="tx1"/>
                </a:solidFill>
              </a:rPr>
              <a:t>ENTREPRENEURSHIP .</a:t>
            </a:r>
          </a:p>
          <a:p>
            <a:r>
              <a:rPr lang="en-IN" dirty="0">
                <a:solidFill>
                  <a:schemeClr val="tx1"/>
                </a:solidFill>
              </a:rPr>
              <a:t> </a:t>
            </a:r>
            <a:r>
              <a:rPr lang="en-IN" dirty="0" smtClean="0">
                <a:solidFill>
                  <a:schemeClr val="tx1"/>
                </a:solidFill>
              </a:rPr>
              <a:t>he/ she uses intellect and knowledge to combine all factors in an optimum manner so as to earn maximum profits.</a:t>
            </a:r>
          </a:p>
          <a:p>
            <a:r>
              <a:rPr lang="en-IN" dirty="0" smtClean="0">
                <a:solidFill>
                  <a:schemeClr val="tx1"/>
                </a:solidFill>
              </a:rPr>
              <a:t>FUNCTIONS OF HUMAN CAPITAL</a:t>
            </a:r>
          </a:p>
          <a:p>
            <a:pPr marL="0" indent="0">
              <a:buNone/>
            </a:pPr>
            <a:r>
              <a:rPr lang="en-IN" dirty="0">
                <a:solidFill>
                  <a:schemeClr val="tx1"/>
                </a:solidFill>
              </a:rPr>
              <a:t> </a:t>
            </a:r>
            <a:r>
              <a:rPr lang="en-IN" dirty="0" smtClean="0">
                <a:solidFill>
                  <a:schemeClr val="tx1"/>
                </a:solidFill>
              </a:rPr>
              <a:t>  1) plans </a:t>
            </a:r>
            <a:r>
              <a:rPr lang="en-IN" dirty="0">
                <a:solidFill>
                  <a:schemeClr val="tx1"/>
                </a:solidFill>
              </a:rPr>
              <a:t>,</a:t>
            </a:r>
            <a:r>
              <a:rPr lang="en-IN" dirty="0" smtClean="0">
                <a:solidFill>
                  <a:schemeClr val="tx1"/>
                </a:solidFill>
              </a:rPr>
              <a:t>organise and supervises the work</a:t>
            </a:r>
          </a:p>
          <a:p>
            <a:pPr marL="0" indent="0">
              <a:buNone/>
            </a:pPr>
            <a:r>
              <a:rPr lang="en-IN" dirty="0">
                <a:solidFill>
                  <a:schemeClr val="tx1"/>
                </a:solidFill>
              </a:rPr>
              <a:t> </a:t>
            </a:r>
            <a:r>
              <a:rPr lang="en-IN" dirty="0" smtClean="0">
                <a:solidFill>
                  <a:schemeClr val="tx1"/>
                </a:solidFill>
              </a:rPr>
              <a:t> 2)coordinates and correlates other factors of   production </a:t>
            </a:r>
          </a:p>
          <a:p>
            <a:pPr marL="0" indent="0">
              <a:buNone/>
            </a:pPr>
            <a:r>
              <a:rPr lang="en-IN" dirty="0">
                <a:solidFill>
                  <a:schemeClr val="tx1"/>
                </a:solidFill>
              </a:rPr>
              <a:t> </a:t>
            </a:r>
            <a:r>
              <a:rPr lang="en-IN" dirty="0" smtClean="0">
                <a:solidFill>
                  <a:schemeClr val="tx1"/>
                </a:solidFill>
              </a:rPr>
              <a:t> 3) improves quality of life </a:t>
            </a:r>
          </a:p>
          <a:p>
            <a:pPr marL="0" indent="0">
              <a:buNone/>
            </a:pPr>
            <a:r>
              <a:rPr lang="en-IN" dirty="0">
                <a:solidFill>
                  <a:schemeClr val="tx1"/>
                </a:solidFill>
              </a:rPr>
              <a:t> </a:t>
            </a:r>
            <a:r>
              <a:rPr lang="en-IN" dirty="0" smtClean="0">
                <a:solidFill>
                  <a:schemeClr val="tx1"/>
                </a:solidFill>
              </a:rPr>
              <a:t> 4) raises efficiency and skills  </a:t>
            </a:r>
            <a:endParaRPr lang="en-IN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516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2050" name="Picture 2" descr="C:\Users\user\Desktop\PPT CLASS 9\download.jpe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134"/>
          <a:stretch/>
        </p:blipFill>
        <p:spPr bwMode="auto">
          <a:xfrm>
            <a:off x="381000" y="381000"/>
            <a:ext cx="83820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3373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IN" dirty="0" smtClean="0"/>
              <a:t>     </a:t>
            </a:r>
            <a:r>
              <a:rPr lang="en-IN" b="1" dirty="0" smtClean="0"/>
              <a:t>OTHER NON- FARMING ACTIVITIES</a:t>
            </a:r>
            <a:endParaRPr lang="en-IN" dirty="0"/>
          </a:p>
        </p:txBody>
      </p:sp>
      <p:pic>
        <p:nvPicPr>
          <p:cNvPr id="3074" name="Picture 2" descr="C:\Users\user\Desktop\PPT CLASS 9\2_Village_Transports_of_India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89"/>
          <a:stretch/>
        </p:blipFill>
        <p:spPr bwMode="auto">
          <a:xfrm>
            <a:off x="304800" y="1744805"/>
            <a:ext cx="3658969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Desktop\PPT CLASS 9\download (1).jp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106" y="1752600"/>
            <a:ext cx="4236893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PPT CLASS 9\download (2).jp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0" y="4062411"/>
            <a:ext cx="2705100" cy="249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\Desktop\PPT CLASS 9\images (4).jp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291" y="4343400"/>
            <a:ext cx="3028950" cy="210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ser\Desktop\PPT CLASS 9\images (5).jp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231480"/>
            <a:ext cx="2590800" cy="232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839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1645404"/>
              </p:ext>
            </p:extLst>
          </p:nvPr>
        </p:nvGraphicFramePr>
        <p:xfrm>
          <a:off x="457200" y="304800"/>
          <a:ext cx="8229600" cy="6248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4793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9661656"/>
              </p:ext>
            </p:extLst>
          </p:nvPr>
        </p:nvGraphicFramePr>
        <p:xfrm>
          <a:off x="457200" y="304800"/>
          <a:ext cx="8229600" cy="601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32706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IN" dirty="0" smtClean="0"/>
              <a:t>METHODS TO INCREASE FARMING</a:t>
            </a:r>
            <a:endParaRPr lang="en-IN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 smtClean="0"/>
              <a:t>  TRADITIONAL  METHOD </a:t>
            </a:r>
            <a:endParaRPr lang="en-IN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en-IN" dirty="0" smtClean="0"/>
              <a:t>  MORDERN METHOD</a:t>
            </a:r>
            <a:endParaRPr lang="en-IN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1752600"/>
          </a:xfrm>
        </p:spPr>
        <p:txBody>
          <a:bodyPr/>
          <a:lstStyle/>
          <a:p>
            <a:r>
              <a:rPr lang="en-IN" dirty="0" smtClean="0"/>
              <a:t>USE  OF ORGANIC MANURES ,SEEDS, SIMPLE PLOUGH , AND PRIMITIVE AGRICULTURAL TOOLS.</a:t>
            </a:r>
            <a:endParaRPr lang="en-IN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613564" y="2057400"/>
            <a:ext cx="4041775" cy="2667000"/>
          </a:xfrm>
        </p:spPr>
        <p:txBody>
          <a:bodyPr/>
          <a:lstStyle/>
          <a:p>
            <a:endParaRPr lang="en-IN" dirty="0" smtClean="0"/>
          </a:p>
          <a:p>
            <a:r>
              <a:rPr lang="en-IN" dirty="0" smtClean="0"/>
              <a:t>CHEMICAL FERTILISERS, </a:t>
            </a:r>
          </a:p>
          <a:p>
            <a:pPr marL="0" indent="0">
              <a:buNone/>
            </a:pPr>
            <a:r>
              <a:rPr lang="en-IN" dirty="0" smtClean="0"/>
              <a:t> PESTICIDES , IMPROVED VARIETES OF SEEDS ,  AGRICULTURAL MACHINERY, EXTENSIVE IRRIGATION </a:t>
            </a:r>
          </a:p>
          <a:p>
            <a:pPr marL="0" indent="0">
              <a:buNone/>
            </a:pPr>
            <a:endParaRPr lang="en-IN" dirty="0" smtClean="0"/>
          </a:p>
        </p:txBody>
      </p:sp>
      <p:cxnSp>
        <p:nvCxnSpPr>
          <p:cNvPr id="9" name="Straight Connector 8"/>
          <p:cNvCxnSpPr/>
          <p:nvPr/>
        </p:nvCxnSpPr>
        <p:spPr>
          <a:xfrm>
            <a:off x="4495800" y="2057400"/>
            <a:ext cx="0" cy="2438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1066800" y="4343400"/>
            <a:ext cx="23622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MULTIPLE CROPPING</a:t>
            </a:r>
            <a:endParaRPr lang="en-IN" dirty="0"/>
          </a:p>
        </p:txBody>
      </p:sp>
      <p:cxnSp>
        <p:nvCxnSpPr>
          <p:cNvPr id="16" name="Straight Arrow Connector 15"/>
          <p:cNvCxnSpPr>
            <a:stCxn id="14" idx="3"/>
          </p:cNvCxnSpPr>
          <p:nvPr/>
        </p:nvCxnSpPr>
        <p:spPr>
          <a:xfrm flipH="1">
            <a:off x="1143000" y="5123889"/>
            <a:ext cx="269736" cy="5241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2667000" y="5120437"/>
            <a:ext cx="287482" cy="5570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235526" y="5398964"/>
            <a:ext cx="1440873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KHARIF CROPS </a:t>
            </a:r>
            <a:endParaRPr lang="en-IN" dirty="0"/>
          </a:p>
        </p:txBody>
      </p:sp>
      <p:sp>
        <p:nvSpPr>
          <p:cNvPr id="24" name="Oval 23"/>
          <p:cNvSpPr/>
          <p:nvPr/>
        </p:nvSpPr>
        <p:spPr>
          <a:xfrm>
            <a:off x="2736274" y="5398964"/>
            <a:ext cx="1309256" cy="98110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/>
              <a:t>RABI CROPS </a:t>
            </a:r>
            <a:endParaRPr lang="en-IN" dirty="0"/>
          </a:p>
        </p:txBody>
      </p:sp>
      <p:sp>
        <p:nvSpPr>
          <p:cNvPr id="25" name="Oval 24"/>
          <p:cNvSpPr/>
          <p:nvPr/>
        </p:nvSpPr>
        <p:spPr>
          <a:xfrm>
            <a:off x="5181600" y="4702118"/>
            <a:ext cx="3352800" cy="13936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400" dirty="0" smtClean="0"/>
              <a:t>GREEN REVOLUTION</a:t>
            </a:r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val="848874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3241964" y="2860963"/>
            <a:ext cx="2590800" cy="15413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sz="2000" dirty="0" smtClean="0"/>
              <a:t>DRAWBACKS OF MODERN FARMING METHODS </a:t>
            </a:r>
            <a:endParaRPr lang="en-IN" sz="2000" dirty="0"/>
          </a:p>
        </p:txBody>
      </p:sp>
      <p:sp>
        <p:nvSpPr>
          <p:cNvPr id="8" name="Oval 7"/>
          <p:cNvSpPr/>
          <p:nvPr/>
        </p:nvSpPr>
        <p:spPr>
          <a:xfrm>
            <a:off x="4530437" y="800100"/>
            <a:ext cx="2743198" cy="1524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>
                <a:solidFill>
                  <a:schemeClr val="tx1"/>
                </a:solidFill>
              </a:rPr>
              <a:t>Loss of soil  fertility and water pollution.  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6553199" y="2474770"/>
            <a:ext cx="2438399" cy="1447799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>
                <a:solidFill>
                  <a:schemeClr val="tx1"/>
                </a:solidFill>
              </a:rPr>
              <a:t>Kill use full insect</a:t>
            </a:r>
            <a:r>
              <a:rPr lang="en-IN" dirty="0" smtClean="0"/>
              <a:t>. </a:t>
            </a:r>
            <a:endParaRPr lang="en-IN" dirty="0"/>
          </a:p>
        </p:txBody>
      </p:sp>
      <p:sp>
        <p:nvSpPr>
          <p:cNvPr id="10" name="Oval 9"/>
          <p:cNvSpPr/>
          <p:nvPr/>
        </p:nvSpPr>
        <p:spPr>
          <a:xfrm>
            <a:off x="1040822" y="685800"/>
            <a:ext cx="2667000" cy="17526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>
                <a:solidFill>
                  <a:schemeClr val="tx1"/>
                </a:solidFill>
              </a:rPr>
              <a:t>Lead to harmful effects on the health of the farmers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152400" y="3048000"/>
            <a:ext cx="2438399" cy="1749138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>
                <a:solidFill>
                  <a:schemeClr val="tx1"/>
                </a:solidFill>
              </a:rPr>
              <a:t>Require high amount of energy consumption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2286000" y="5098473"/>
            <a:ext cx="2705099" cy="15240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>
                <a:solidFill>
                  <a:schemeClr val="tx1"/>
                </a:solidFill>
              </a:rPr>
              <a:t>Reduce water level due to continuous  use of ground water </a:t>
            </a:r>
            <a:endParaRPr lang="en-IN" dirty="0">
              <a:solidFill>
                <a:schemeClr val="tx1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6012873" y="4655127"/>
            <a:ext cx="2590800" cy="14478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 smtClean="0">
                <a:solidFill>
                  <a:schemeClr val="tx1"/>
                </a:solidFill>
              </a:rPr>
              <a:t>Cause destruction of environmental resources</a:t>
            </a:r>
            <a:endParaRPr lang="en-IN" dirty="0">
              <a:solidFill>
                <a:schemeClr val="tx1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4800600" y="2209800"/>
            <a:ext cx="4572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5832764" y="3429000"/>
            <a:ext cx="72043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5365173" y="3971924"/>
            <a:ext cx="935181" cy="8607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3886200" y="4339938"/>
            <a:ext cx="190499" cy="7585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endCxn id="11" idx="6"/>
          </p:cNvCxnSpPr>
          <p:nvPr/>
        </p:nvCxnSpPr>
        <p:spPr>
          <a:xfrm flipH="1">
            <a:off x="2590799" y="3631622"/>
            <a:ext cx="838201" cy="29094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H="1" flipV="1">
            <a:off x="3351885" y="2209800"/>
            <a:ext cx="534315" cy="6584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01391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212</TotalTime>
  <Words>438</Words>
  <Application>Microsoft Office PowerPoint</Application>
  <PresentationFormat>On-screen Show (4:3)</PresentationFormat>
  <Paragraphs>78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Flow</vt:lpstr>
      <vt:lpstr>LIFE IN VILLAGE PALAMPUR </vt:lpstr>
      <vt:lpstr> WHICH IS THE MOST IMPORTANT SECTOR OF THE INDIAN ECONOMY  ?? </vt:lpstr>
      <vt:lpstr> CHARACTERISTICS OF A VILLAGE </vt:lpstr>
      <vt:lpstr>FACTORS OF PRODUCTION </vt:lpstr>
      <vt:lpstr>                       LAND</vt:lpstr>
      <vt:lpstr>PowerPoint Presentation</vt:lpstr>
      <vt:lpstr> LABOUR</vt:lpstr>
      <vt:lpstr>LABOUR</vt:lpstr>
      <vt:lpstr>CAPITAL</vt:lpstr>
      <vt:lpstr>               HUMAN CAPITAL</vt:lpstr>
      <vt:lpstr>PowerPoint Presentation</vt:lpstr>
      <vt:lpstr>     OTHER NON- FARMING ACTIVITIES</vt:lpstr>
      <vt:lpstr>PowerPoint Presentation</vt:lpstr>
      <vt:lpstr>PowerPoint Presentation</vt:lpstr>
      <vt:lpstr>METHODS TO INCREASE FARMING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LIFE IN VILLAGE PALAMPUR </dc:title>
  <dc:creator>AKSHATRA MALHOTRA</dc:creator>
  <cp:lastModifiedBy>user</cp:lastModifiedBy>
  <cp:revision>25</cp:revision>
  <dcterms:created xsi:type="dcterms:W3CDTF">2006-08-16T00:00:00Z</dcterms:created>
  <dcterms:modified xsi:type="dcterms:W3CDTF">2018-06-18T11:03:55Z</dcterms:modified>
</cp:coreProperties>
</file>